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49"/>
  </p:notesMasterIdLst>
  <p:handoutMasterIdLst>
    <p:handoutMasterId r:id="rId50"/>
  </p:handoutMasterIdLst>
  <p:sldIdLst>
    <p:sldId id="256" r:id="rId5"/>
    <p:sldId id="326" r:id="rId6"/>
    <p:sldId id="307" r:id="rId7"/>
    <p:sldId id="327" r:id="rId8"/>
    <p:sldId id="310" r:id="rId9"/>
    <p:sldId id="299" r:id="rId10"/>
    <p:sldId id="300" r:id="rId11"/>
    <p:sldId id="323" r:id="rId12"/>
    <p:sldId id="293" r:id="rId13"/>
    <p:sldId id="294" r:id="rId14"/>
    <p:sldId id="295" r:id="rId15"/>
    <p:sldId id="317" r:id="rId16"/>
    <p:sldId id="296" r:id="rId17"/>
    <p:sldId id="297" r:id="rId18"/>
    <p:sldId id="298" r:id="rId19"/>
    <p:sldId id="328" r:id="rId20"/>
    <p:sldId id="277" r:id="rId21"/>
    <p:sldId id="262" r:id="rId22"/>
    <p:sldId id="263" r:id="rId23"/>
    <p:sldId id="318" r:id="rId24"/>
    <p:sldId id="319" r:id="rId25"/>
    <p:sldId id="320" r:id="rId26"/>
    <p:sldId id="290" r:id="rId27"/>
    <p:sldId id="264" r:id="rId28"/>
    <p:sldId id="291" r:id="rId29"/>
    <p:sldId id="265" r:id="rId30"/>
    <p:sldId id="292" r:id="rId31"/>
    <p:sldId id="303" r:id="rId32"/>
    <p:sldId id="278" r:id="rId33"/>
    <p:sldId id="266" r:id="rId34"/>
    <p:sldId id="279" r:id="rId35"/>
    <p:sldId id="280" r:id="rId36"/>
    <p:sldId id="271" r:id="rId37"/>
    <p:sldId id="301" r:id="rId38"/>
    <p:sldId id="302" r:id="rId39"/>
    <p:sldId id="306" r:id="rId40"/>
    <p:sldId id="305" r:id="rId41"/>
    <p:sldId id="309" r:id="rId42"/>
    <p:sldId id="312" r:id="rId43"/>
    <p:sldId id="313" r:id="rId44"/>
    <p:sldId id="322" r:id="rId45"/>
    <p:sldId id="324" r:id="rId46"/>
    <p:sldId id="325" r:id="rId47"/>
    <p:sldId id="316" r:id="rId48"/>
  </p:sldIdLst>
  <p:sldSz cx="9144000" cy="6858000" type="screen4x3"/>
  <p:notesSz cx="6797675" cy="99266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806D74-3FF1-479D-BBA3-6D671BDD085F}" type="doc">
      <dgm:prSet loTypeId="urn:microsoft.com/office/officeart/2005/8/layout/radial6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CC06636B-5039-48AB-8936-26CAEDF65693}">
      <dgm:prSet phldrT="[ข้อความ]" custT="1"/>
      <dgm:spPr/>
      <dgm:t>
        <a:bodyPr/>
        <a:lstStyle/>
        <a:p>
          <a:r>
            <a:rPr lang="th-TH" sz="1600" b="1" dirty="0">
              <a:latin typeface="TH Sarabun New" pitchFamily="34" charset="-34"/>
              <a:cs typeface="TH Sarabun New" pitchFamily="34" charset="-34"/>
            </a:rPr>
            <a:t>การพิจารณาด้านจริยธรรมการวิจัยทางสังคมศาสตร์</a:t>
          </a:r>
        </a:p>
      </dgm:t>
    </dgm:pt>
    <dgm:pt modelId="{8514843F-A93E-4531-8E83-606E0A0E5B1F}" type="parTrans" cxnId="{F1CC146D-55AD-45C0-81F5-C9ED87410DE7}">
      <dgm:prSet/>
      <dgm:spPr/>
      <dgm:t>
        <a:bodyPr/>
        <a:lstStyle/>
        <a:p>
          <a:endParaRPr lang="th-TH"/>
        </a:p>
      </dgm:t>
    </dgm:pt>
    <dgm:pt modelId="{FFC3092C-2ADA-453D-B2ED-16F26CA864DC}" type="sibTrans" cxnId="{F1CC146D-55AD-45C0-81F5-C9ED87410DE7}">
      <dgm:prSet/>
      <dgm:spPr/>
      <dgm:t>
        <a:bodyPr/>
        <a:lstStyle/>
        <a:p>
          <a:endParaRPr lang="th-TH"/>
        </a:p>
      </dgm:t>
    </dgm:pt>
    <dgm:pt modelId="{09E33C03-7074-4CA4-8F1F-627CB208DD4A}">
      <dgm:prSet phldrT="[ข้อความ]" custT="1"/>
      <dgm:spPr/>
      <dgm:t>
        <a:bodyPr/>
        <a:lstStyle/>
        <a:p>
          <a:r>
            <a:rPr lang="th-TH" sz="1400" b="1" dirty="0">
              <a:latin typeface="TH Sarabun New" pitchFamily="34" charset="-34"/>
              <a:cs typeface="TH Sarabun New" pitchFamily="34" charset="-34"/>
            </a:rPr>
            <a:t>คุณค่าของการวิจัย</a:t>
          </a:r>
        </a:p>
      </dgm:t>
    </dgm:pt>
    <dgm:pt modelId="{5BFC0308-8B44-43B7-9A31-73B07478911A}" type="parTrans" cxnId="{1D63F3AB-5C1B-4E94-A781-9A5C4FE29086}">
      <dgm:prSet/>
      <dgm:spPr/>
      <dgm:t>
        <a:bodyPr/>
        <a:lstStyle/>
        <a:p>
          <a:endParaRPr lang="th-TH"/>
        </a:p>
      </dgm:t>
    </dgm:pt>
    <dgm:pt modelId="{80C3A5AA-E1A5-412F-835F-6A0C4F6B8898}" type="sibTrans" cxnId="{1D63F3AB-5C1B-4E94-A781-9A5C4FE29086}">
      <dgm:prSet/>
      <dgm:spPr/>
      <dgm:t>
        <a:bodyPr/>
        <a:lstStyle/>
        <a:p>
          <a:endParaRPr lang="th-TH"/>
        </a:p>
      </dgm:t>
    </dgm:pt>
    <dgm:pt modelId="{2230FB27-ECE3-4876-AB76-B6EBE8E028E5}">
      <dgm:prSet phldrT="[ข้อความ]" custT="1"/>
      <dgm:spPr/>
      <dgm:t>
        <a:bodyPr/>
        <a:lstStyle/>
        <a:p>
          <a:r>
            <a:rPr lang="th-TH" sz="1400" b="1" dirty="0">
              <a:latin typeface="TH Sarabun New" pitchFamily="34" charset="-34"/>
              <a:cs typeface="TH Sarabun New" pitchFamily="34" charset="-34"/>
            </a:rPr>
            <a:t>ความน่าเชื่อถือของการวิจัย</a:t>
          </a:r>
        </a:p>
      </dgm:t>
    </dgm:pt>
    <dgm:pt modelId="{45A6C2C6-A88A-4AF8-8D9B-8C176AE6909E}" type="parTrans" cxnId="{C8F8CDEB-DAD0-47C5-9B70-1B7678B00BD3}">
      <dgm:prSet/>
      <dgm:spPr/>
      <dgm:t>
        <a:bodyPr/>
        <a:lstStyle/>
        <a:p>
          <a:endParaRPr lang="th-TH"/>
        </a:p>
      </dgm:t>
    </dgm:pt>
    <dgm:pt modelId="{5EB81B2E-B10D-4720-83A3-A7391DDEE50F}" type="sibTrans" cxnId="{C8F8CDEB-DAD0-47C5-9B70-1B7678B00BD3}">
      <dgm:prSet/>
      <dgm:spPr/>
      <dgm:t>
        <a:bodyPr/>
        <a:lstStyle/>
        <a:p>
          <a:endParaRPr lang="th-TH"/>
        </a:p>
      </dgm:t>
    </dgm:pt>
    <dgm:pt modelId="{95EF3319-42EE-4014-94E6-76CA51EE2473}">
      <dgm:prSet phldrT="[ข้อความ]" custT="1"/>
      <dgm:spPr/>
      <dgm:t>
        <a:bodyPr/>
        <a:lstStyle/>
        <a:p>
          <a:r>
            <a:rPr lang="th-TH" sz="1200" b="1" dirty="0">
              <a:latin typeface="TH Sarabun New" pitchFamily="34" charset="-34"/>
              <a:cs typeface="TH Sarabun New" pitchFamily="34" charset="-34"/>
            </a:rPr>
            <a:t>ความเหมาะสมในการคัดเลือกผู้เข้าร่วมการวิจัย</a:t>
          </a:r>
        </a:p>
      </dgm:t>
    </dgm:pt>
    <dgm:pt modelId="{F18329E5-7314-48D7-B63E-B96F3E5D331C}" type="parTrans" cxnId="{43D0091A-1798-464B-925D-15EBB618402A}">
      <dgm:prSet/>
      <dgm:spPr/>
      <dgm:t>
        <a:bodyPr/>
        <a:lstStyle/>
        <a:p>
          <a:endParaRPr lang="th-TH"/>
        </a:p>
      </dgm:t>
    </dgm:pt>
    <dgm:pt modelId="{C46DA99A-28C2-4819-B9FE-2A54FF69EE1F}" type="sibTrans" cxnId="{43D0091A-1798-464B-925D-15EBB618402A}">
      <dgm:prSet/>
      <dgm:spPr/>
      <dgm:t>
        <a:bodyPr/>
        <a:lstStyle/>
        <a:p>
          <a:endParaRPr lang="th-TH"/>
        </a:p>
      </dgm:t>
    </dgm:pt>
    <dgm:pt modelId="{1BF0AA8B-DDA5-4B85-97C6-06EAB7BEA329}">
      <dgm:prSet phldrT="[ข้อความ]" custT="1"/>
      <dgm:spPr/>
      <dgm:t>
        <a:bodyPr/>
        <a:lstStyle/>
        <a:p>
          <a:r>
            <a:rPr lang="th-TH" sz="1200" b="1" dirty="0">
              <a:latin typeface="TH Sarabun New" pitchFamily="34" charset="-34"/>
              <a:cs typeface="TH Sarabun New" pitchFamily="34" charset="-34"/>
            </a:rPr>
            <a:t>การวิเคราะห์ความเสี่ยงกับประโยชน์</a:t>
          </a:r>
        </a:p>
      </dgm:t>
    </dgm:pt>
    <dgm:pt modelId="{8DFBB8C0-4CC4-46C9-BF36-17CCFE0F17B4}" type="parTrans" cxnId="{9D424B94-DDF8-431B-98D6-860B9733D725}">
      <dgm:prSet/>
      <dgm:spPr/>
      <dgm:t>
        <a:bodyPr/>
        <a:lstStyle/>
        <a:p>
          <a:endParaRPr lang="th-TH"/>
        </a:p>
      </dgm:t>
    </dgm:pt>
    <dgm:pt modelId="{66069FCD-C115-4E77-8711-FB49A90E51CD}" type="sibTrans" cxnId="{9D424B94-DDF8-431B-98D6-860B9733D725}">
      <dgm:prSet/>
      <dgm:spPr/>
      <dgm:t>
        <a:bodyPr/>
        <a:lstStyle/>
        <a:p>
          <a:endParaRPr lang="th-TH"/>
        </a:p>
      </dgm:t>
    </dgm:pt>
    <dgm:pt modelId="{BE50CF47-44C1-47AE-9768-1DD955900D23}">
      <dgm:prSet phldrT="[ข้อความ]" custT="1"/>
      <dgm:spPr/>
      <dgm:t>
        <a:bodyPr/>
        <a:lstStyle/>
        <a:p>
          <a:r>
            <a:rPr lang="th-TH" sz="1200" b="1" dirty="0">
              <a:latin typeface="TH Sarabun New" pitchFamily="34" charset="-34"/>
              <a:cs typeface="TH Sarabun New" pitchFamily="34" charset="-34"/>
            </a:rPr>
            <a:t>การปกป้องคุ้มครองกลุ่มเปราะบาง</a:t>
          </a:r>
        </a:p>
      </dgm:t>
    </dgm:pt>
    <dgm:pt modelId="{5A680D33-8243-4F55-8052-A02C9982241C}" type="parTrans" cxnId="{10F8EE2C-DB46-4DFA-A38D-82D8F2E4EB40}">
      <dgm:prSet/>
      <dgm:spPr/>
      <dgm:t>
        <a:bodyPr/>
        <a:lstStyle/>
        <a:p>
          <a:endParaRPr lang="th-TH"/>
        </a:p>
      </dgm:t>
    </dgm:pt>
    <dgm:pt modelId="{04ED91BC-1DE3-4DB8-8511-1A00FB162D82}" type="sibTrans" cxnId="{10F8EE2C-DB46-4DFA-A38D-82D8F2E4EB40}">
      <dgm:prSet/>
      <dgm:spPr/>
      <dgm:t>
        <a:bodyPr/>
        <a:lstStyle/>
        <a:p>
          <a:endParaRPr lang="th-TH"/>
        </a:p>
      </dgm:t>
    </dgm:pt>
    <dgm:pt modelId="{65C60DA9-71E0-4BD0-B1DE-DC97CB071B3D}">
      <dgm:prSet phldrT="[ข้อความ]" custT="1"/>
      <dgm:spPr/>
      <dgm:t>
        <a:bodyPr/>
        <a:lstStyle/>
        <a:p>
          <a:r>
            <a:rPr lang="th-TH" sz="1400" b="1" dirty="0">
              <a:latin typeface="TH Sarabun New" pitchFamily="34" charset="-34"/>
              <a:cs typeface="TH Sarabun New" pitchFamily="34" charset="-34"/>
            </a:rPr>
            <a:t>การขอความยินยอม</a:t>
          </a:r>
        </a:p>
      </dgm:t>
    </dgm:pt>
    <dgm:pt modelId="{BE11D206-09F7-42A3-8D69-7280DD0AF13A}" type="parTrans" cxnId="{203A00F7-B3C9-41F4-8FC9-9519F35A048F}">
      <dgm:prSet/>
      <dgm:spPr/>
      <dgm:t>
        <a:bodyPr/>
        <a:lstStyle/>
        <a:p>
          <a:endParaRPr lang="th-TH"/>
        </a:p>
      </dgm:t>
    </dgm:pt>
    <dgm:pt modelId="{618ACEA5-90F4-420D-81BD-9EC3F4796B4A}" type="sibTrans" cxnId="{203A00F7-B3C9-41F4-8FC9-9519F35A048F}">
      <dgm:prSet/>
      <dgm:spPr/>
      <dgm:t>
        <a:bodyPr/>
        <a:lstStyle/>
        <a:p>
          <a:endParaRPr lang="th-TH"/>
        </a:p>
      </dgm:t>
    </dgm:pt>
    <dgm:pt modelId="{1F41A669-4C6C-4B30-91E6-ADB812754927}">
      <dgm:prSet phldrT="[ข้อความ]" custT="1"/>
      <dgm:spPr/>
      <dgm:t>
        <a:bodyPr/>
        <a:lstStyle/>
        <a:p>
          <a:r>
            <a:rPr lang="th-TH" sz="1400" b="1" dirty="0">
              <a:latin typeface="TH Sarabun New" pitchFamily="34" charset="-34"/>
              <a:cs typeface="TH Sarabun New" pitchFamily="34" charset="-34"/>
            </a:rPr>
            <a:t>การตระหนักถึงชุมชนและวัฒนธรรม</a:t>
          </a:r>
        </a:p>
      </dgm:t>
    </dgm:pt>
    <dgm:pt modelId="{D2609EF1-6167-43A4-81A7-78D4F077C5AB}" type="parTrans" cxnId="{8E0E4790-280F-4D8A-A867-24DAE160CDB8}">
      <dgm:prSet/>
      <dgm:spPr/>
      <dgm:t>
        <a:bodyPr/>
        <a:lstStyle/>
        <a:p>
          <a:endParaRPr lang="th-TH"/>
        </a:p>
      </dgm:t>
    </dgm:pt>
    <dgm:pt modelId="{38E74C81-011C-4B9B-BA4F-D410C2ED4EC0}" type="sibTrans" cxnId="{8E0E4790-280F-4D8A-A867-24DAE160CDB8}">
      <dgm:prSet/>
      <dgm:spPr/>
      <dgm:t>
        <a:bodyPr/>
        <a:lstStyle/>
        <a:p>
          <a:endParaRPr lang="th-TH"/>
        </a:p>
      </dgm:t>
    </dgm:pt>
    <dgm:pt modelId="{2FFA21DE-BE6C-47B7-B2F6-CD606887E0D5}">
      <dgm:prSet phldrT="[ข้อความ]" custT="1"/>
      <dgm:spPr/>
      <dgm:t>
        <a:bodyPr/>
        <a:lstStyle/>
        <a:p>
          <a:r>
            <a:rPr lang="th-TH" sz="1400" b="1" dirty="0">
              <a:latin typeface="TH Sarabun New" pitchFamily="34" charset="-34"/>
              <a:cs typeface="TH Sarabun New" pitchFamily="34" charset="-34"/>
            </a:rPr>
            <a:t>การรักษาความลับ</a:t>
          </a:r>
        </a:p>
      </dgm:t>
    </dgm:pt>
    <dgm:pt modelId="{F3A5AA8B-015B-4D25-A147-C8D94B832293}" type="parTrans" cxnId="{1ED4268D-3E57-496C-8880-11ABA403783B}">
      <dgm:prSet/>
      <dgm:spPr/>
      <dgm:t>
        <a:bodyPr/>
        <a:lstStyle/>
        <a:p>
          <a:endParaRPr lang="th-TH"/>
        </a:p>
      </dgm:t>
    </dgm:pt>
    <dgm:pt modelId="{B3A52878-966D-496E-931E-AB380FA1369C}" type="sibTrans" cxnId="{1ED4268D-3E57-496C-8880-11ABA403783B}">
      <dgm:prSet/>
      <dgm:spPr/>
      <dgm:t>
        <a:bodyPr/>
        <a:lstStyle/>
        <a:p>
          <a:endParaRPr lang="th-TH"/>
        </a:p>
      </dgm:t>
    </dgm:pt>
    <dgm:pt modelId="{EDEA81E3-8319-467A-A076-3B6735DFC01E}">
      <dgm:prSet phldrT="[ข้อความ]" custT="1"/>
      <dgm:spPr/>
      <dgm:t>
        <a:bodyPr/>
        <a:lstStyle/>
        <a:p>
          <a:r>
            <a:rPr lang="th-TH" sz="1400" b="1" dirty="0">
              <a:latin typeface="TH Sarabun New" pitchFamily="34" charset="-34"/>
              <a:cs typeface="TH Sarabun New" pitchFamily="34" charset="-34"/>
            </a:rPr>
            <a:t>การปกป้องตัวผู้วิจัย</a:t>
          </a:r>
        </a:p>
      </dgm:t>
    </dgm:pt>
    <dgm:pt modelId="{BE71F4EE-62C2-4D3A-8AF8-5AA8119BDD85}" type="parTrans" cxnId="{02742A5B-4D57-4FA7-B9E0-85ED331C8407}">
      <dgm:prSet/>
      <dgm:spPr/>
      <dgm:t>
        <a:bodyPr/>
        <a:lstStyle/>
        <a:p>
          <a:endParaRPr lang="th-TH"/>
        </a:p>
      </dgm:t>
    </dgm:pt>
    <dgm:pt modelId="{43AC5BE0-92E3-4A59-ABEA-25C5F3974CF6}" type="sibTrans" cxnId="{02742A5B-4D57-4FA7-B9E0-85ED331C8407}">
      <dgm:prSet/>
      <dgm:spPr/>
      <dgm:t>
        <a:bodyPr/>
        <a:lstStyle/>
        <a:p>
          <a:endParaRPr lang="th-TH"/>
        </a:p>
      </dgm:t>
    </dgm:pt>
    <dgm:pt modelId="{BA7DDD4E-0681-4468-8297-8BB915CB33EC}" type="pres">
      <dgm:prSet presAssocID="{D1806D74-3FF1-479D-BBA3-6D671BDD085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DC9F259-04D9-43E0-8682-0B1BB6297085}" type="pres">
      <dgm:prSet presAssocID="{CC06636B-5039-48AB-8936-26CAEDF65693}" presName="centerShape" presStyleLbl="node0" presStyleIdx="0" presStyleCnt="1"/>
      <dgm:spPr/>
      <dgm:t>
        <a:bodyPr/>
        <a:lstStyle/>
        <a:p>
          <a:endParaRPr lang="th-TH"/>
        </a:p>
      </dgm:t>
    </dgm:pt>
    <dgm:pt modelId="{637E92E7-B045-4164-A1AA-1EFD407D28FE}" type="pres">
      <dgm:prSet presAssocID="{09E33C03-7074-4CA4-8F1F-627CB208DD4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5C82D9D-2A69-48F9-A21A-01F772A8AD9D}" type="pres">
      <dgm:prSet presAssocID="{09E33C03-7074-4CA4-8F1F-627CB208DD4A}" presName="dummy" presStyleCnt="0"/>
      <dgm:spPr/>
    </dgm:pt>
    <dgm:pt modelId="{B8AF70C0-9589-4898-9984-6CC251134864}" type="pres">
      <dgm:prSet presAssocID="{80C3A5AA-E1A5-412F-835F-6A0C4F6B8898}" presName="sibTrans" presStyleLbl="sibTrans2D1" presStyleIdx="0" presStyleCnt="9"/>
      <dgm:spPr/>
      <dgm:t>
        <a:bodyPr/>
        <a:lstStyle/>
        <a:p>
          <a:endParaRPr lang="th-TH"/>
        </a:p>
      </dgm:t>
    </dgm:pt>
    <dgm:pt modelId="{3B7D1F21-F378-44F2-94E8-320E88213151}" type="pres">
      <dgm:prSet presAssocID="{2230FB27-ECE3-4876-AB76-B6EBE8E028E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AD94040-F355-4ABD-BB9B-A43B6447F7F3}" type="pres">
      <dgm:prSet presAssocID="{2230FB27-ECE3-4876-AB76-B6EBE8E028E5}" presName="dummy" presStyleCnt="0"/>
      <dgm:spPr/>
    </dgm:pt>
    <dgm:pt modelId="{8E68FD5C-17E0-482C-83CE-3B27BC25D8ED}" type="pres">
      <dgm:prSet presAssocID="{5EB81B2E-B10D-4720-83A3-A7391DDEE50F}" presName="sibTrans" presStyleLbl="sibTrans2D1" presStyleIdx="1" presStyleCnt="9"/>
      <dgm:spPr/>
      <dgm:t>
        <a:bodyPr/>
        <a:lstStyle/>
        <a:p>
          <a:endParaRPr lang="th-TH"/>
        </a:p>
      </dgm:t>
    </dgm:pt>
    <dgm:pt modelId="{949E98FD-7876-4BE6-AB43-6D180C081B5F}" type="pres">
      <dgm:prSet presAssocID="{95EF3319-42EE-4014-94E6-76CA51EE247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82E5079-401F-4DA3-A10D-19B33CA38A6C}" type="pres">
      <dgm:prSet presAssocID="{95EF3319-42EE-4014-94E6-76CA51EE2473}" presName="dummy" presStyleCnt="0"/>
      <dgm:spPr/>
    </dgm:pt>
    <dgm:pt modelId="{BE564AA3-68DD-4ECE-9346-12C8DF860D0F}" type="pres">
      <dgm:prSet presAssocID="{C46DA99A-28C2-4819-B9FE-2A54FF69EE1F}" presName="sibTrans" presStyleLbl="sibTrans2D1" presStyleIdx="2" presStyleCnt="9"/>
      <dgm:spPr/>
      <dgm:t>
        <a:bodyPr/>
        <a:lstStyle/>
        <a:p>
          <a:endParaRPr lang="th-TH"/>
        </a:p>
      </dgm:t>
    </dgm:pt>
    <dgm:pt modelId="{1F24A5AF-6560-4089-92C5-8DA83D482E33}" type="pres">
      <dgm:prSet presAssocID="{1BF0AA8B-DDA5-4B85-97C6-06EAB7BEA32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10B066F-6E4B-4D39-B5AC-21FD61865D60}" type="pres">
      <dgm:prSet presAssocID="{1BF0AA8B-DDA5-4B85-97C6-06EAB7BEA329}" presName="dummy" presStyleCnt="0"/>
      <dgm:spPr/>
    </dgm:pt>
    <dgm:pt modelId="{D54BF480-8A3F-48D0-9B7A-0BA2027688A3}" type="pres">
      <dgm:prSet presAssocID="{66069FCD-C115-4E77-8711-FB49A90E51CD}" presName="sibTrans" presStyleLbl="sibTrans2D1" presStyleIdx="3" presStyleCnt="9"/>
      <dgm:spPr/>
      <dgm:t>
        <a:bodyPr/>
        <a:lstStyle/>
        <a:p>
          <a:endParaRPr lang="th-TH"/>
        </a:p>
      </dgm:t>
    </dgm:pt>
    <dgm:pt modelId="{DB2D2A66-BE2C-4AE2-87F8-DF1C2FA1E15A}" type="pres">
      <dgm:prSet presAssocID="{BE50CF47-44C1-47AE-9768-1DD955900D2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27C872A-57E6-4802-922C-418618BB9130}" type="pres">
      <dgm:prSet presAssocID="{BE50CF47-44C1-47AE-9768-1DD955900D23}" presName="dummy" presStyleCnt="0"/>
      <dgm:spPr/>
    </dgm:pt>
    <dgm:pt modelId="{1BDAD30E-D0E2-4A34-96E3-0EF3CF7987CD}" type="pres">
      <dgm:prSet presAssocID="{04ED91BC-1DE3-4DB8-8511-1A00FB162D82}" presName="sibTrans" presStyleLbl="sibTrans2D1" presStyleIdx="4" presStyleCnt="9"/>
      <dgm:spPr/>
      <dgm:t>
        <a:bodyPr/>
        <a:lstStyle/>
        <a:p>
          <a:endParaRPr lang="th-TH"/>
        </a:p>
      </dgm:t>
    </dgm:pt>
    <dgm:pt modelId="{FD4AA5DB-9E36-41EF-AE6A-36B4CE477B1D}" type="pres">
      <dgm:prSet presAssocID="{65C60DA9-71E0-4BD0-B1DE-DC97CB071B3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496DC9-2209-4037-A4CB-08D033FB1275}" type="pres">
      <dgm:prSet presAssocID="{65C60DA9-71E0-4BD0-B1DE-DC97CB071B3D}" presName="dummy" presStyleCnt="0"/>
      <dgm:spPr/>
    </dgm:pt>
    <dgm:pt modelId="{137FAEEE-3FE9-4676-8DCB-7633B5009578}" type="pres">
      <dgm:prSet presAssocID="{618ACEA5-90F4-420D-81BD-9EC3F4796B4A}" presName="sibTrans" presStyleLbl="sibTrans2D1" presStyleIdx="5" presStyleCnt="9"/>
      <dgm:spPr/>
      <dgm:t>
        <a:bodyPr/>
        <a:lstStyle/>
        <a:p>
          <a:endParaRPr lang="th-TH"/>
        </a:p>
      </dgm:t>
    </dgm:pt>
    <dgm:pt modelId="{8C0D16F1-D5BC-45DD-BE7D-7FCE6E735EF4}" type="pres">
      <dgm:prSet presAssocID="{1F41A669-4C6C-4B30-91E6-ADB81275492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6A0BC69-1925-4610-A978-3237F63EA62F}" type="pres">
      <dgm:prSet presAssocID="{1F41A669-4C6C-4B30-91E6-ADB812754927}" presName="dummy" presStyleCnt="0"/>
      <dgm:spPr/>
    </dgm:pt>
    <dgm:pt modelId="{844ABFF8-093A-4A54-AC5E-153317663E87}" type="pres">
      <dgm:prSet presAssocID="{38E74C81-011C-4B9B-BA4F-D410C2ED4EC0}" presName="sibTrans" presStyleLbl="sibTrans2D1" presStyleIdx="6" presStyleCnt="9"/>
      <dgm:spPr/>
      <dgm:t>
        <a:bodyPr/>
        <a:lstStyle/>
        <a:p>
          <a:endParaRPr lang="th-TH"/>
        </a:p>
      </dgm:t>
    </dgm:pt>
    <dgm:pt modelId="{1B2749EB-C6C0-43B5-A8C2-3C9677F9AA77}" type="pres">
      <dgm:prSet presAssocID="{2FFA21DE-BE6C-47B7-B2F6-CD606887E0D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F0B4E8-7DA2-4F7F-AB0E-F11CEC232456}" type="pres">
      <dgm:prSet presAssocID="{2FFA21DE-BE6C-47B7-B2F6-CD606887E0D5}" presName="dummy" presStyleCnt="0"/>
      <dgm:spPr/>
    </dgm:pt>
    <dgm:pt modelId="{3FCD386E-CAFB-4F9F-9E00-E42423B5A18D}" type="pres">
      <dgm:prSet presAssocID="{B3A52878-966D-496E-931E-AB380FA1369C}" presName="sibTrans" presStyleLbl="sibTrans2D1" presStyleIdx="7" presStyleCnt="9"/>
      <dgm:spPr/>
      <dgm:t>
        <a:bodyPr/>
        <a:lstStyle/>
        <a:p>
          <a:endParaRPr lang="th-TH"/>
        </a:p>
      </dgm:t>
    </dgm:pt>
    <dgm:pt modelId="{8FDDF3ED-6559-4823-887E-43E5D555C51D}" type="pres">
      <dgm:prSet presAssocID="{EDEA81E3-8319-467A-A076-3B6735DFC01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D5838E1-D083-4555-A3E8-C010A66B5C79}" type="pres">
      <dgm:prSet presAssocID="{EDEA81E3-8319-467A-A076-3B6735DFC01E}" presName="dummy" presStyleCnt="0"/>
      <dgm:spPr/>
    </dgm:pt>
    <dgm:pt modelId="{29289D26-7044-4F2C-AB3C-1AF7CB3F8CD7}" type="pres">
      <dgm:prSet presAssocID="{43AC5BE0-92E3-4A59-ABEA-25C5F3974CF6}" presName="sibTrans" presStyleLbl="sibTrans2D1" presStyleIdx="8" presStyleCnt="9"/>
      <dgm:spPr/>
      <dgm:t>
        <a:bodyPr/>
        <a:lstStyle/>
        <a:p>
          <a:endParaRPr lang="th-TH"/>
        </a:p>
      </dgm:t>
    </dgm:pt>
  </dgm:ptLst>
  <dgm:cxnLst>
    <dgm:cxn modelId="{29AB55CA-43CA-40F5-9B5F-0F05BADE68AB}" type="presOf" srcId="{BE50CF47-44C1-47AE-9768-1DD955900D23}" destId="{DB2D2A66-BE2C-4AE2-87F8-DF1C2FA1E15A}" srcOrd="0" destOrd="0" presId="urn:microsoft.com/office/officeart/2005/8/layout/radial6"/>
    <dgm:cxn modelId="{203A00F7-B3C9-41F4-8FC9-9519F35A048F}" srcId="{CC06636B-5039-48AB-8936-26CAEDF65693}" destId="{65C60DA9-71E0-4BD0-B1DE-DC97CB071B3D}" srcOrd="5" destOrd="0" parTransId="{BE11D206-09F7-42A3-8D69-7280DD0AF13A}" sibTransId="{618ACEA5-90F4-420D-81BD-9EC3F4796B4A}"/>
    <dgm:cxn modelId="{CBFC9E8B-7894-4C80-A6CB-B9A623022165}" type="presOf" srcId="{80C3A5AA-E1A5-412F-835F-6A0C4F6B8898}" destId="{B8AF70C0-9589-4898-9984-6CC251134864}" srcOrd="0" destOrd="0" presId="urn:microsoft.com/office/officeart/2005/8/layout/radial6"/>
    <dgm:cxn modelId="{F1CC146D-55AD-45C0-81F5-C9ED87410DE7}" srcId="{D1806D74-3FF1-479D-BBA3-6D671BDD085F}" destId="{CC06636B-5039-48AB-8936-26CAEDF65693}" srcOrd="0" destOrd="0" parTransId="{8514843F-A93E-4531-8E83-606E0A0E5B1F}" sibTransId="{FFC3092C-2ADA-453D-B2ED-16F26CA864DC}"/>
    <dgm:cxn modelId="{72EDFB4B-A78A-4008-B895-115FF868757A}" type="presOf" srcId="{66069FCD-C115-4E77-8711-FB49A90E51CD}" destId="{D54BF480-8A3F-48D0-9B7A-0BA2027688A3}" srcOrd="0" destOrd="0" presId="urn:microsoft.com/office/officeart/2005/8/layout/radial6"/>
    <dgm:cxn modelId="{31C70CB2-FB2D-4F5D-9304-19C370EFB602}" type="presOf" srcId="{09E33C03-7074-4CA4-8F1F-627CB208DD4A}" destId="{637E92E7-B045-4164-A1AA-1EFD407D28FE}" srcOrd="0" destOrd="0" presId="urn:microsoft.com/office/officeart/2005/8/layout/radial6"/>
    <dgm:cxn modelId="{02742A5B-4D57-4FA7-B9E0-85ED331C8407}" srcId="{CC06636B-5039-48AB-8936-26CAEDF65693}" destId="{EDEA81E3-8319-467A-A076-3B6735DFC01E}" srcOrd="8" destOrd="0" parTransId="{BE71F4EE-62C2-4D3A-8AF8-5AA8119BDD85}" sibTransId="{43AC5BE0-92E3-4A59-ABEA-25C5F3974CF6}"/>
    <dgm:cxn modelId="{10F8EE2C-DB46-4DFA-A38D-82D8F2E4EB40}" srcId="{CC06636B-5039-48AB-8936-26CAEDF65693}" destId="{BE50CF47-44C1-47AE-9768-1DD955900D23}" srcOrd="4" destOrd="0" parTransId="{5A680D33-8243-4F55-8052-A02C9982241C}" sibTransId="{04ED91BC-1DE3-4DB8-8511-1A00FB162D82}"/>
    <dgm:cxn modelId="{6F1BB0CE-8916-4418-A941-09CF7D206E58}" type="presOf" srcId="{95EF3319-42EE-4014-94E6-76CA51EE2473}" destId="{949E98FD-7876-4BE6-AB43-6D180C081B5F}" srcOrd="0" destOrd="0" presId="urn:microsoft.com/office/officeart/2005/8/layout/radial6"/>
    <dgm:cxn modelId="{E6C718B1-B795-4E66-AC01-8E57FDD67165}" type="presOf" srcId="{2FFA21DE-BE6C-47B7-B2F6-CD606887E0D5}" destId="{1B2749EB-C6C0-43B5-A8C2-3C9677F9AA77}" srcOrd="0" destOrd="0" presId="urn:microsoft.com/office/officeart/2005/8/layout/radial6"/>
    <dgm:cxn modelId="{C8F8CDEB-DAD0-47C5-9B70-1B7678B00BD3}" srcId="{CC06636B-5039-48AB-8936-26CAEDF65693}" destId="{2230FB27-ECE3-4876-AB76-B6EBE8E028E5}" srcOrd="1" destOrd="0" parTransId="{45A6C2C6-A88A-4AF8-8D9B-8C176AE6909E}" sibTransId="{5EB81B2E-B10D-4720-83A3-A7391DDEE50F}"/>
    <dgm:cxn modelId="{43D0091A-1798-464B-925D-15EBB618402A}" srcId="{CC06636B-5039-48AB-8936-26CAEDF65693}" destId="{95EF3319-42EE-4014-94E6-76CA51EE2473}" srcOrd="2" destOrd="0" parTransId="{F18329E5-7314-48D7-B63E-B96F3E5D331C}" sibTransId="{C46DA99A-28C2-4819-B9FE-2A54FF69EE1F}"/>
    <dgm:cxn modelId="{3914DF40-1E07-43D5-9D40-A4A5E6604080}" type="presOf" srcId="{EDEA81E3-8319-467A-A076-3B6735DFC01E}" destId="{8FDDF3ED-6559-4823-887E-43E5D555C51D}" srcOrd="0" destOrd="0" presId="urn:microsoft.com/office/officeart/2005/8/layout/radial6"/>
    <dgm:cxn modelId="{BAAC3095-9A14-4DCA-833F-75352158212F}" type="presOf" srcId="{B3A52878-966D-496E-931E-AB380FA1369C}" destId="{3FCD386E-CAFB-4F9F-9E00-E42423B5A18D}" srcOrd="0" destOrd="0" presId="urn:microsoft.com/office/officeart/2005/8/layout/radial6"/>
    <dgm:cxn modelId="{1D63F3AB-5C1B-4E94-A781-9A5C4FE29086}" srcId="{CC06636B-5039-48AB-8936-26CAEDF65693}" destId="{09E33C03-7074-4CA4-8F1F-627CB208DD4A}" srcOrd="0" destOrd="0" parTransId="{5BFC0308-8B44-43B7-9A31-73B07478911A}" sibTransId="{80C3A5AA-E1A5-412F-835F-6A0C4F6B8898}"/>
    <dgm:cxn modelId="{50584C1A-CE36-4956-BBFD-D6794A244327}" type="presOf" srcId="{1F41A669-4C6C-4B30-91E6-ADB812754927}" destId="{8C0D16F1-D5BC-45DD-BE7D-7FCE6E735EF4}" srcOrd="0" destOrd="0" presId="urn:microsoft.com/office/officeart/2005/8/layout/radial6"/>
    <dgm:cxn modelId="{1ED4268D-3E57-496C-8880-11ABA403783B}" srcId="{CC06636B-5039-48AB-8936-26CAEDF65693}" destId="{2FFA21DE-BE6C-47B7-B2F6-CD606887E0D5}" srcOrd="7" destOrd="0" parTransId="{F3A5AA8B-015B-4D25-A147-C8D94B832293}" sibTransId="{B3A52878-966D-496E-931E-AB380FA1369C}"/>
    <dgm:cxn modelId="{FEDFB399-C74B-4BA7-9801-C5933D6452BC}" type="presOf" srcId="{38E74C81-011C-4B9B-BA4F-D410C2ED4EC0}" destId="{844ABFF8-093A-4A54-AC5E-153317663E87}" srcOrd="0" destOrd="0" presId="urn:microsoft.com/office/officeart/2005/8/layout/radial6"/>
    <dgm:cxn modelId="{EFCA9E91-AFAF-4FED-9354-19942FC78625}" type="presOf" srcId="{D1806D74-3FF1-479D-BBA3-6D671BDD085F}" destId="{BA7DDD4E-0681-4468-8297-8BB915CB33EC}" srcOrd="0" destOrd="0" presId="urn:microsoft.com/office/officeart/2005/8/layout/radial6"/>
    <dgm:cxn modelId="{D7E9BE45-CE8B-42DF-B7A9-6C3BF52482B3}" type="presOf" srcId="{5EB81B2E-B10D-4720-83A3-A7391DDEE50F}" destId="{8E68FD5C-17E0-482C-83CE-3B27BC25D8ED}" srcOrd="0" destOrd="0" presId="urn:microsoft.com/office/officeart/2005/8/layout/radial6"/>
    <dgm:cxn modelId="{62D55B1A-F8D3-4F9C-B1A4-33E262985F38}" type="presOf" srcId="{65C60DA9-71E0-4BD0-B1DE-DC97CB071B3D}" destId="{FD4AA5DB-9E36-41EF-AE6A-36B4CE477B1D}" srcOrd="0" destOrd="0" presId="urn:microsoft.com/office/officeart/2005/8/layout/radial6"/>
    <dgm:cxn modelId="{9D424B94-DDF8-431B-98D6-860B9733D725}" srcId="{CC06636B-5039-48AB-8936-26CAEDF65693}" destId="{1BF0AA8B-DDA5-4B85-97C6-06EAB7BEA329}" srcOrd="3" destOrd="0" parTransId="{8DFBB8C0-4CC4-46C9-BF36-17CCFE0F17B4}" sibTransId="{66069FCD-C115-4E77-8711-FB49A90E51CD}"/>
    <dgm:cxn modelId="{8994515F-3C9A-4B8D-B40F-067E025C35C1}" type="presOf" srcId="{CC06636B-5039-48AB-8936-26CAEDF65693}" destId="{ADC9F259-04D9-43E0-8682-0B1BB6297085}" srcOrd="0" destOrd="0" presId="urn:microsoft.com/office/officeart/2005/8/layout/radial6"/>
    <dgm:cxn modelId="{8E0E4790-280F-4D8A-A867-24DAE160CDB8}" srcId="{CC06636B-5039-48AB-8936-26CAEDF65693}" destId="{1F41A669-4C6C-4B30-91E6-ADB812754927}" srcOrd="6" destOrd="0" parTransId="{D2609EF1-6167-43A4-81A7-78D4F077C5AB}" sibTransId="{38E74C81-011C-4B9B-BA4F-D410C2ED4EC0}"/>
    <dgm:cxn modelId="{A2E2279A-C8C9-49FF-BA08-54064BC92581}" type="presOf" srcId="{618ACEA5-90F4-420D-81BD-9EC3F4796B4A}" destId="{137FAEEE-3FE9-4676-8DCB-7633B5009578}" srcOrd="0" destOrd="0" presId="urn:microsoft.com/office/officeart/2005/8/layout/radial6"/>
    <dgm:cxn modelId="{E357441F-9052-4B79-B16F-D617ADC7DDBA}" type="presOf" srcId="{C46DA99A-28C2-4819-B9FE-2A54FF69EE1F}" destId="{BE564AA3-68DD-4ECE-9346-12C8DF860D0F}" srcOrd="0" destOrd="0" presId="urn:microsoft.com/office/officeart/2005/8/layout/radial6"/>
    <dgm:cxn modelId="{0D73A5A6-0A8F-4B36-B70C-B313550D4806}" type="presOf" srcId="{04ED91BC-1DE3-4DB8-8511-1A00FB162D82}" destId="{1BDAD30E-D0E2-4A34-96E3-0EF3CF7987CD}" srcOrd="0" destOrd="0" presId="urn:microsoft.com/office/officeart/2005/8/layout/radial6"/>
    <dgm:cxn modelId="{9A6749AB-3965-4E8E-91A1-4E3BF9904ED1}" type="presOf" srcId="{43AC5BE0-92E3-4A59-ABEA-25C5F3974CF6}" destId="{29289D26-7044-4F2C-AB3C-1AF7CB3F8CD7}" srcOrd="0" destOrd="0" presId="urn:microsoft.com/office/officeart/2005/8/layout/radial6"/>
    <dgm:cxn modelId="{E1C49145-884B-4649-8046-97ED9C7658C2}" type="presOf" srcId="{2230FB27-ECE3-4876-AB76-B6EBE8E028E5}" destId="{3B7D1F21-F378-44F2-94E8-320E88213151}" srcOrd="0" destOrd="0" presId="urn:microsoft.com/office/officeart/2005/8/layout/radial6"/>
    <dgm:cxn modelId="{33FEF6FC-01B6-41F4-A602-02A84A85D626}" type="presOf" srcId="{1BF0AA8B-DDA5-4B85-97C6-06EAB7BEA329}" destId="{1F24A5AF-6560-4089-92C5-8DA83D482E33}" srcOrd="0" destOrd="0" presId="urn:microsoft.com/office/officeart/2005/8/layout/radial6"/>
    <dgm:cxn modelId="{3C055266-D845-4AA2-BA1F-FF0FB440C577}" type="presParOf" srcId="{BA7DDD4E-0681-4468-8297-8BB915CB33EC}" destId="{ADC9F259-04D9-43E0-8682-0B1BB6297085}" srcOrd="0" destOrd="0" presId="urn:microsoft.com/office/officeart/2005/8/layout/radial6"/>
    <dgm:cxn modelId="{CAF27296-0DBC-4492-B9CC-F670627FCF19}" type="presParOf" srcId="{BA7DDD4E-0681-4468-8297-8BB915CB33EC}" destId="{637E92E7-B045-4164-A1AA-1EFD407D28FE}" srcOrd="1" destOrd="0" presId="urn:microsoft.com/office/officeart/2005/8/layout/radial6"/>
    <dgm:cxn modelId="{B4F192DB-F54D-4D91-AAD8-84A2EE054BA3}" type="presParOf" srcId="{BA7DDD4E-0681-4468-8297-8BB915CB33EC}" destId="{A5C82D9D-2A69-48F9-A21A-01F772A8AD9D}" srcOrd="2" destOrd="0" presId="urn:microsoft.com/office/officeart/2005/8/layout/radial6"/>
    <dgm:cxn modelId="{001C6D4A-4FAD-4838-A347-DFDD1F61D3CC}" type="presParOf" srcId="{BA7DDD4E-0681-4468-8297-8BB915CB33EC}" destId="{B8AF70C0-9589-4898-9984-6CC251134864}" srcOrd="3" destOrd="0" presId="urn:microsoft.com/office/officeart/2005/8/layout/radial6"/>
    <dgm:cxn modelId="{11F7EA59-B6FA-49DD-9EFD-B38424240C3B}" type="presParOf" srcId="{BA7DDD4E-0681-4468-8297-8BB915CB33EC}" destId="{3B7D1F21-F378-44F2-94E8-320E88213151}" srcOrd="4" destOrd="0" presId="urn:microsoft.com/office/officeart/2005/8/layout/radial6"/>
    <dgm:cxn modelId="{552C486E-C2AA-43EA-B662-AB6BB9668012}" type="presParOf" srcId="{BA7DDD4E-0681-4468-8297-8BB915CB33EC}" destId="{4AD94040-F355-4ABD-BB9B-A43B6447F7F3}" srcOrd="5" destOrd="0" presId="urn:microsoft.com/office/officeart/2005/8/layout/radial6"/>
    <dgm:cxn modelId="{234BAB02-1ED8-4EE6-90FF-41217AA89B6D}" type="presParOf" srcId="{BA7DDD4E-0681-4468-8297-8BB915CB33EC}" destId="{8E68FD5C-17E0-482C-83CE-3B27BC25D8ED}" srcOrd="6" destOrd="0" presId="urn:microsoft.com/office/officeart/2005/8/layout/radial6"/>
    <dgm:cxn modelId="{C34CF3D3-6C20-46C9-8EC0-72B97AEBBE0A}" type="presParOf" srcId="{BA7DDD4E-0681-4468-8297-8BB915CB33EC}" destId="{949E98FD-7876-4BE6-AB43-6D180C081B5F}" srcOrd="7" destOrd="0" presId="urn:microsoft.com/office/officeart/2005/8/layout/radial6"/>
    <dgm:cxn modelId="{AA2A65C0-4BF2-4BEF-8EE3-C5AA1683B2AE}" type="presParOf" srcId="{BA7DDD4E-0681-4468-8297-8BB915CB33EC}" destId="{182E5079-401F-4DA3-A10D-19B33CA38A6C}" srcOrd="8" destOrd="0" presId="urn:microsoft.com/office/officeart/2005/8/layout/radial6"/>
    <dgm:cxn modelId="{5BD737B8-BE43-48EB-8CAE-C632F0492EBD}" type="presParOf" srcId="{BA7DDD4E-0681-4468-8297-8BB915CB33EC}" destId="{BE564AA3-68DD-4ECE-9346-12C8DF860D0F}" srcOrd="9" destOrd="0" presId="urn:microsoft.com/office/officeart/2005/8/layout/radial6"/>
    <dgm:cxn modelId="{02F12D9E-92AD-4FB8-8EC8-AE204B0869AB}" type="presParOf" srcId="{BA7DDD4E-0681-4468-8297-8BB915CB33EC}" destId="{1F24A5AF-6560-4089-92C5-8DA83D482E33}" srcOrd="10" destOrd="0" presId="urn:microsoft.com/office/officeart/2005/8/layout/radial6"/>
    <dgm:cxn modelId="{51954A58-4E80-4C17-97A2-C1C7CE944A72}" type="presParOf" srcId="{BA7DDD4E-0681-4468-8297-8BB915CB33EC}" destId="{710B066F-6E4B-4D39-B5AC-21FD61865D60}" srcOrd="11" destOrd="0" presId="urn:microsoft.com/office/officeart/2005/8/layout/radial6"/>
    <dgm:cxn modelId="{1CDA4CE8-C102-4420-827D-96B7083B3CA7}" type="presParOf" srcId="{BA7DDD4E-0681-4468-8297-8BB915CB33EC}" destId="{D54BF480-8A3F-48D0-9B7A-0BA2027688A3}" srcOrd="12" destOrd="0" presId="urn:microsoft.com/office/officeart/2005/8/layout/radial6"/>
    <dgm:cxn modelId="{A7DA12A6-80CE-4CE5-AFB3-3FF09691CCFF}" type="presParOf" srcId="{BA7DDD4E-0681-4468-8297-8BB915CB33EC}" destId="{DB2D2A66-BE2C-4AE2-87F8-DF1C2FA1E15A}" srcOrd="13" destOrd="0" presId="urn:microsoft.com/office/officeart/2005/8/layout/radial6"/>
    <dgm:cxn modelId="{A9B9767A-63A1-48D3-BA5E-F08DD663732A}" type="presParOf" srcId="{BA7DDD4E-0681-4468-8297-8BB915CB33EC}" destId="{127C872A-57E6-4802-922C-418618BB9130}" srcOrd="14" destOrd="0" presId="urn:microsoft.com/office/officeart/2005/8/layout/radial6"/>
    <dgm:cxn modelId="{C2E9449D-EA4F-4F8B-888B-E76DE98A2175}" type="presParOf" srcId="{BA7DDD4E-0681-4468-8297-8BB915CB33EC}" destId="{1BDAD30E-D0E2-4A34-96E3-0EF3CF7987CD}" srcOrd="15" destOrd="0" presId="urn:microsoft.com/office/officeart/2005/8/layout/radial6"/>
    <dgm:cxn modelId="{3C39D4A4-7805-495D-A80E-30D26C231913}" type="presParOf" srcId="{BA7DDD4E-0681-4468-8297-8BB915CB33EC}" destId="{FD4AA5DB-9E36-41EF-AE6A-36B4CE477B1D}" srcOrd="16" destOrd="0" presId="urn:microsoft.com/office/officeart/2005/8/layout/radial6"/>
    <dgm:cxn modelId="{E1410A36-1D1B-40B5-87D6-43E13833AC5F}" type="presParOf" srcId="{BA7DDD4E-0681-4468-8297-8BB915CB33EC}" destId="{B6496DC9-2209-4037-A4CB-08D033FB1275}" srcOrd="17" destOrd="0" presId="urn:microsoft.com/office/officeart/2005/8/layout/radial6"/>
    <dgm:cxn modelId="{ED1C3EA0-B1CF-4FB5-8C69-9B6CE3BDC6E5}" type="presParOf" srcId="{BA7DDD4E-0681-4468-8297-8BB915CB33EC}" destId="{137FAEEE-3FE9-4676-8DCB-7633B5009578}" srcOrd="18" destOrd="0" presId="urn:microsoft.com/office/officeart/2005/8/layout/radial6"/>
    <dgm:cxn modelId="{8EB91553-8838-4C52-9389-54BC19D802FF}" type="presParOf" srcId="{BA7DDD4E-0681-4468-8297-8BB915CB33EC}" destId="{8C0D16F1-D5BC-45DD-BE7D-7FCE6E735EF4}" srcOrd="19" destOrd="0" presId="urn:microsoft.com/office/officeart/2005/8/layout/radial6"/>
    <dgm:cxn modelId="{E6C1E8DA-BCBA-4470-8BD0-F4C20C09B417}" type="presParOf" srcId="{BA7DDD4E-0681-4468-8297-8BB915CB33EC}" destId="{C6A0BC69-1925-4610-A978-3237F63EA62F}" srcOrd="20" destOrd="0" presId="urn:microsoft.com/office/officeart/2005/8/layout/radial6"/>
    <dgm:cxn modelId="{9FC9DD72-7F62-45DC-8BEF-E4615EF59153}" type="presParOf" srcId="{BA7DDD4E-0681-4468-8297-8BB915CB33EC}" destId="{844ABFF8-093A-4A54-AC5E-153317663E87}" srcOrd="21" destOrd="0" presId="urn:microsoft.com/office/officeart/2005/8/layout/radial6"/>
    <dgm:cxn modelId="{1EF40FBF-0E28-4EA1-BDB2-A9F6FD863833}" type="presParOf" srcId="{BA7DDD4E-0681-4468-8297-8BB915CB33EC}" destId="{1B2749EB-C6C0-43B5-A8C2-3C9677F9AA77}" srcOrd="22" destOrd="0" presId="urn:microsoft.com/office/officeart/2005/8/layout/radial6"/>
    <dgm:cxn modelId="{7D5D0B4C-2D2E-4627-97B6-546C176E13A2}" type="presParOf" srcId="{BA7DDD4E-0681-4468-8297-8BB915CB33EC}" destId="{88F0B4E8-7DA2-4F7F-AB0E-F11CEC232456}" srcOrd="23" destOrd="0" presId="urn:microsoft.com/office/officeart/2005/8/layout/radial6"/>
    <dgm:cxn modelId="{D5D6CB61-A7A5-4AED-BDEC-46B8FA5B5EF6}" type="presParOf" srcId="{BA7DDD4E-0681-4468-8297-8BB915CB33EC}" destId="{3FCD386E-CAFB-4F9F-9E00-E42423B5A18D}" srcOrd="24" destOrd="0" presId="urn:microsoft.com/office/officeart/2005/8/layout/radial6"/>
    <dgm:cxn modelId="{45601EE7-012D-4E2D-BBCC-CAFED3DE5F85}" type="presParOf" srcId="{BA7DDD4E-0681-4468-8297-8BB915CB33EC}" destId="{8FDDF3ED-6559-4823-887E-43E5D555C51D}" srcOrd="25" destOrd="0" presId="urn:microsoft.com/office/officeart/2005/8/layout/radial6"/>
    <dgm:cxn modelId="{8E29DA5E-3EB6-4FBF-B76A-797791CE06D2}" type="presParOf" srcId="{BA7DDD4E-0681-4468-8297-8BB915CB33EC}" destId="{AD5838E1-D083-4555-A3E8-C010A66B5C79}" srcOrd="26" destOrd="0" presId="urn:microsoft.com/office/officeart/2005/8/layout/radial6"/>
    <dgm:cxn modelId="{4DFF96CB-649A-4036-9D18-61F4EDBA38BF}" type="presParOf" srcId="{BA7DDD4E-0681-4468-8297-8BB915CB33EC}" destId="{29289D26-7044-4F2C-AB3C-1AF7CB3F8CD7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89D26-7044-4F2C-AB3C-1AF7CB3F8CD7}">
      <dsp:nvSpPr>
        <dsp:cNvPr id="0" name=""/>
        <dsp:cNvSpPr/>
      </dsp:nvSpPr>
      <dsp:spPr>
        <a:xfrm>
          <a:off x="2009690" y="415704"/>
          <a:ext cx="4189531" cy="4189531"/>
        </a:xfrm>
        <a:prstGeom prst="blockArc">
          <a:avLst>
            <a:gd name="adj1" fmla="val 13800000"/>
            <a:gd name="adj2" fmla="val 16200000"/>
            <a:gd name="adj3" fmla="val 3062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CD386E-CAFB-4F9F-9E00-E42423B5A18D}">
      <dsp:nvSpPr>
        <dsp:cNvPr id="0" name=""/>
        <dsp:cNvSpPr/>
      </dsp:nvSpPr>
      <dsp:spPr>
        <a:xfrm>
          <a:off x="2009690" y="415704"/>
          <a:ext cx="4189531" cy="4189531"/>
        </a:xfrm>
        <a:prstGeom prst="blockArc">
          <a:avLst>
            <a:gd name="adj1" fmla="val 11400000"/>
            <a:gd name="adj2" fmla="val 13800000"/>
            <a:gd name="adj3" fmla="val 3062"/>
          </a:avLst>
        </a:prstGeom>
        <a:gradFill rotWithShape="0">
          <a:gsLst>
            <a:gs pos="0">
              <a:schemeClr val="accent3">
                <a:hueOff val="9843981"/>
                <a:satOff val="-14770"/>
                <a:lumOff val="-2402"/>
                <a:alphaOff val="0"/>
                <a:shade val="51000"/>
                <a:satMod val="130000"/>
              </a:schemeClr>
            </a:gs>
            <a:gs pos="80000">
              <a:schemeClr val="accent3">
                <a:hueOff val="9843981"/>
                <a:satOff val="-14770"/>
                <a:lumOff val="-2402"/>
                <a:alphaOff val="0"/>
                <a:shade val="93000"/>
                <a:satMod val="130000"/>
              </a:schemeClr>
            </a:gs>
            <a:gs pos="100000">
              <a:schemeClr val="accent3">
                <a:hueOff val="9843981"/>
                <a:satOff val="-14770"/>
                <a:lumOff val="-24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ABFF8-093A-4A54-AC5E-153317663E87}">
      <dsp:nvSpPr>
        <dsp:cNvPr id="0" name=""/>
        <dsp:cNvSpPr/>
      </dsp:nvSpPr>
      <dsp:spPr>
        <a:xfrm>
          <a:off x="2009690" y="415704"/>
          <a:ext cx="4189531" cy="4189531"/>
        </a:xfrm>
        <a:prstGeom prst="blockArc">
          <a:avLst>
            <a:gd name="adj1" fmla="val 9000000"/>
            <a:gd name="adj2" fmla="val 11400000"/>
            <a:gd name="adj3" fmla="val 3062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7FAEEE-3FE9-4676-8DCB-7633B5009578}">
      <dsp:nvSpPr>
        <dsp:cNvPr id="0" name=""/>
        <dsp:cNvSpPr/>
      </dsp:nvSpPr>
      <dsp:spPr>
        <a:xfrm>
          <a:off x="2009690" y="415704"/>
          <a:ext cx="4189531" cy="4189531"/>
        </a:xfrm>
        <a:prstGeom prst="blockArc">
          <a:avLst>
            <a:gd name="adj1" fmla="val 6600000"/>
            <a:gd name="adj2" fmla="val 9000000"/>
            <a:gd name="adj3" fmla="val 3062"/>
          </a:avLst>
        </a:prstGeom>
        <a:gradFill rotWithShape="0">
          <a:gsLst>
            <a:gs pos="0">
              <a:schemeClr val="accent3">
                <a:hueOff val="7031415"/>
                <a:satOff val="-10550"/>
                <a:lumOff val="-1716"/>
                <a:alphaOff val="0"/>
                <a:shade val="51000"/>
                <a:satMod val="130000"/>
              </a:schemeClr>
            </a:gs>
            <a:gs pos="80000">
              <a:schemeClr val="accent3">
                <a:hueOff val="7031415"/>
                <a:satOff val="-10550"/>
                <a:lumOff val="-1716"/>
                <a:alphaOff val="0"/>
                <a:shade val="93000"/>
                <a:satMod val="130000"/>
              </a:schemeClr>
            </a:gs>
            <a:gs pos="100000">
              <a:schemeClr val="accent3">
                <a:hueOff val="7031415"/>
                <a:satOff val="-10550"/>
                <a:lumOff val="-17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DAD30E-D0E2-4A34-96E3-0EF3CF7987CD}">
      <dsp:nvSpPr>
        <dsp:cNvPr id="0" name=""/>
        <dsp:cNvSpPr/>
      </dsp:nvSpPr>
      <dsp:spPr>
        <a:xfrm>
          <a:off x="2009690" y="415704"/>
          <a:ext cx="4189531" cy="4189531"/>
        </a:xfrm>
        <a:prstGeom prst="blockArc">
          <a:avLst>
            <a:gd name="adj1" fmla="val 4200000"/>
            <a:gd name="adj2" fmla="val 6600000"/>
            <a:gd name="adj3" fmla="val 3062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4BF480-8A3F-48D0-9B7A-0BA2027688A3}">
      <dsp:nvSpPr>
        <dsp:cNvPr id="0" name=""/>
        <dsp:cNvSpPr/>
      </dsp:nvSpPr>
      <dsp:spPr>
        <a:xfrm>
          <a:off x="2009690" y="415704"/>
          <a:ext cx="4189531" cy="4189531"/>
        </a:xfrm>
        <a:prstGeom prst="blockArc">
          <a:avLst>
            <a:gd name="adj1" fmla="val 1800000"/>
            <a:gd name="adj2" fmla="val 4200000"/>
            <a:gd name="adj3" fmla="val 3062"/>
          </a:avLst>
        </a:prstGeom>
        <a:gradFill rotWithShape="0">
          <a:gsLst>
            <a:gs pos="0">
              <a:schemeClr val="accent3">
                <a:hueOff val="4218849"/>
                <a:satOff val="-6330"/>
                <a:lumOff val="-1029"/>
                <a:alphaOff val="0"/>
                <a:shade val="51000"/>
                <a:satMod val="130000"/>
              </a:schemeClr>
            </a:gs>
            <a:gs pos="80000">
              <a:schemeClr val="accent3">
                <a:hueOff val="4218849"/>
                <a:satOff val="-6330"/>
                <a:lumOff val="-1029"/>
                <a:alphaOff val="0"/>
                <a:shade val="93000"/>
                <a:satMod val="130000"/>
              </a:schemeClr>
            </a:gs>
            <a:gs pos="100000">
              <a:schemeClr val="accent3">
                <a:hueOff val="4218849"/>
                <a:satOff val="-6330"/>
                <a:lumOff val="-10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64AA3-68DD-4ECE-9346-12C8DF860D0F}">
      <dsp:nvSpPr>
        <dsp:cNvPr id="0" name=""/>
        <dsp:cNvSpPr/>
      </dsp:nvSpPr>
      <dsp:spPr>
        <a:xfrm>
          <a:off x="2009690" y="415704"/>
          <a:ext cx="4189531" cy="4189531"/>
        </a:xfrm>
        <a:prstGeom prst="blockArc">
          <a:avLst>
            <a:gd name="adj1" fmla="val 21000000"/>
            <a:gd name="adj2" fmla="val 1800000"/>
            <a:gd name="adj3" fmla="val 3062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68FD5C-17E0-482C-83CE-3B27BC25D8ED}">
      <dsp:nvSpPr>
        <dsp:cNvPr id="0" name=""/>
        <dsp:cNvSpPr/>
      </dsp:nvSpPr>
      <dsp:spPr>
        <a:xfrm>
          <a:off x="2009690" y="415704"/>
          <a:ext cx="4189531" cy="4189531"/>
        </a:xfrm>
        <a:prstGeom prst="blockArc">
          <a:avLst>
            <a:gd name="adj1" fmla="val 18600000"/>
            <a:gd name="adj2" fmla="val 21000000"/>
            <a:gd name="adj3" fmla="val 3062"/>
          </a:avLst>
        </a:prstGeom>
        <a:gradFill rotWithShape="0">
          <a:gsLst>
            <a:gs pos="0">
              <a:schemeClr val="accent3">
                <a:hueOff val="1406283"/>
                <a:satOff val="-2110"/>
                <a:lumOff val="-343"/>
                <a:alphaOff val="0"/>
                <a:shade val="51000"/>
                <a:satMod val="130000"/>
              </a:schemeClr>
            </a:gs>
            <a:gs pos="80000">
              <a:schemeClr val="accent3">
                <a:hueOff val="1406283"/>
                <a:satOff val="-2110"/>
                <a:lumOff val="-343"/>
                <a:alphaOff val="0"/>
                <a:shade val="93000"/>
                <a:satMod val="130000"/>
              </a:schemeClr>
            </a:gs>
            <a:gs pos="100000">
              <a:schemeClr val="accent3">
                <a:hueOff val="1406283"/>
                <a:satOff val="-2110"/>
                <a:lumOff val="-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AF70C0-9589-4898-9984-6CC251134864}">
      <dsp:nvSpPr>
        <dsp:cNvPr id="0" name=""/>
        <dsp:cNvSpPr/>
      </dsp:nvSpPr>
      <dsp:spPr>
        <a:xfrm>
          <a:off x="2009690" y="415704"/>
          <a:ext cx="4189531" cy="4189531"/>
        </a:xfrm>
        <a:prstGeom prst="blockArc">
          <a:avLst>
            <a:gd name="adj1" fmla="val 16200000"/>
            <a:gd name="adj2" fmla="val 18600000"/>
            <a:gd name="adj3" fmla="val 306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C9F259-04D9-43E0-8682-0B1BB6297085}">
      <dsp:nvSpPr>
        <dsp:cNvPr id="0" name=""/>
        <dsp:cNvSpPr/>
      </dsp:nvSpPr>
      <dsp:spPr>
        <a:xfrm>
          <a:off x="3468145" y="1874158"/>
          <a:ext cx="1272621" cy="12726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>
              <a:latin typeface="TH Sarabun New" pitchFamily="34" charset="-34"/>
              <a:cs typeface="TH Sarabun New" pitchFamily="34" charset="-34"/>
            </a:rPr>
            <a:t>การพิจารณาด้านจริยธรรมการวิจัยทางสังคมศาสตร์</a:t>
          </a:r>
        </a:p>
      </dsp:txBody>
      <dsp:txXfrm>
        <a:off x="3654516" y="2060529"/>
        <a:ext cx="899879" cy="899879"/>
      </dsp:txXfrm>
    </dsp:sp>
    <dsp:sp modelId="{637E92E7-B045-4164-A1AA-1EFD407D28FE}">
      <dsp:nvSpPr>
        <dsp:cNvPr id="0" name=""/>
        <dsp:cNvSpPr/>
      </dsp:nvSpPr>
      <dsp:spPr>
        <a:xfrm>
          <a:off x="3659038" y="2356"/>
          <a:ext cx="890835" cy="8908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>
              <a:latin typeface="TH Sarabun New" pitchFamily="34" charset="-34"/>
              <a:cs typeface="TH Sarabun New" pitchFamily="34" charset="-34"/>
            </a:rPr>
            <a:t>คุณค่าของการวิจัย</a:t>
          </a:r>
        </a:p>
      </dsp:txBody>
      <dsp:txXfrm>
        <a:off x="3789498" y="132816"/>
        <a:ext cx="629915" cy="629915"/>
      </dsp:txXfrm>
    </dsp:sp>
    <dsp:sp modelId="{3B7D1F21-F378-44F2-94E8-320E88213151}">
      <dsp:nvSpPr>
        <dsp:cNvPr id="0" name=""/>
        <dsp:cNvSpPr/>
      </dsp:nvSpPr>
      <dsp:spPr>
        <a:xfrm>
          <a:off x="4984913" y="484935"/>
          <a:ext cx="890835" cy="890835"/>
        </a:xfrm>
        <a:prstGeom prst="ellipse">
          <a:avLst/>
        </a:prstGeom>
        <a:gradFill rotWithShape="0">
          <a:gsLst>
            <a:gs pos="0">
              <a:schemeClr val="accent3">
                <a:hueOff val="1406283"/>
                <a:satOff val="-2110"/>
                <a:lumOff val="-343"/>
                <a:alphaOff val="0"/>
                <a:shade val="51000"/>
                <a:satMod val="130000"/>
              </a:schemeClr>
            </a:gs>
            <a:gs pos="80000">
              <a:schemeClr val="accent3">
                <a:hueOff val="1406283"/>
                <a:satOff val="-2110"/>
                <a:lumOff val="-343"/>
                <a:alphaOff val="0"/>
                <a:shade val="93000"/>
                <a:satMod val="130000"/>
              </a:schemeClr>
            </a:gs>
            <a:gs pos="100000">
              <a:schemeClr val="accent3">
                <a:hueOff val="1406283"/>
                <a:satOff val="-2110"/>
                <a:lumOff val="-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>
              <a:latin typeface="TH Sarabun New" pitchFamily="34" charset="-34"/>
              <a:cs typeface="TH Sarabun New" pitchFamily="34" charset="-34"/>
            </a:rPr>
            <a:t>ความน่าเชื่อถือของการวิจัย</a:t>
          </a:r>
        </a:p>
      </dsp:txBody>
      <dsp:txXfrm>
        <a:off x="5115373" y="615395"/>
        <a:ext cx="629915" cy="629915"/>
      </dsp:txXfrm>
    </dsp:sp>
    <dsp:sp modelId="{949E98FD-7876-4BE6-AB43-6D180C081B5F}">
      <dsp:nvSpPr>
        <dsp:cNvPr id="0" name=""/>
        <dsp:cNvSpPr/>
      </dsp:nvSpPr>
      <dsp:spPr>
        <a:xfrm>
          <a:off x="5690396" y="1706868"/>
          <a:ext cx="890835" cy="890835"/>
        </a:xfrm>
        <a:prstGeom prst="ellipse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>
              <a:latin typeface="TH Sarabun New" pitchFamily="34" charset="-34"/>
              <a:cs typeface="TH Sarabun New" pitchFamily="34" charset="-34"/>
            </a:rPr>
            <a:t>ความเหมาะสมในการคัดเลือกผู้เข้าร่วมการวิจัย</a:t>
          </a:r>
        </a:p>
      </dsp:txBody>
      <dsp:txXfrm>
        <a:off x="5820856" y="1837328"/>
        <a:ext cx="629915" cy="629915"/>
      </dsp:txXfrm>
    </dsp:sp>
    <dsp:sp modelId="{1F24A5AF-6560-4089-92C5-8DA83D482E33}">
      <dsp:nvSpPr>
        <dsp:cNvPr id="0" name=""/>
        <dsp:cNvSpPr/>
      </dsp:nvSpPr>
      <dsp:spPr>
        <a:xfrm>
          <a:off x="5445385" y="3096399"/>
          <a:ext cx="890835" cy="890835"/>
        </a:xfrm>
        <a:prstGeom prst="ellipse">
          <a:avLst/>
        </a:prstGeom>
        <a:gradFill rotWithShape="0">
          <a:gsLst>
            <a:gs pos="0">
              <a:schemeClr val="accent3">
                <a:hueOff val="4218849"/>
                <a:satOff val="-6330"/>
                <a:lumOff val="-1029"/>
                <a:alphaOff val="0"/>
                <a:shade val="51000"/>
                <a:satMod val="130000"/>
              </a:schemeClr>
            </a:gs>
            <a:gs pos="80000">
              <a:schemeClr val="accent3">
                <a:hueOff val="4218849"/>
                <a:satOff val="-6330"/>
                <a:lumOff val="-1029"/>
                <a:alphaOff val="0"/>
                <a:shade val="93000"/>
                <a:satMod val="130000"/>
              </a:schemeClr>
            </a:gs>
            <a:gs pos="100000">
              <a:schemeClr val="accent3">
                <a:hueOff val="4218849"/>
                <a:satOff val="-6330"/>
                <a:lumOff val="-10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>
              <a:latin typeface="TH Sarabun New" pitchFamily="34" charset="-34"/>
              <a:cs typeface="TH Sarabun New" pitchFamily="34" charset="-34"/>
            </a:rPr>
            <a:t>การวิเคราะห์ความเสี่ยงกับประโยชน์</a:t>
          </a:r>
        </a:p>
      </dsp:txBody>
      <dsp:txXfrm>
        <a:off x="5575845" y="3226859"/>
        <a:ext cx="629915" cy="629915"/>
      </dsp:txXfrm>
    </dsp:sp>
    <dsp:sp modelId="{DB2D2A66-BE2C-4AE2-87F8-DF1C2FA1E15A}">
      <dsp:nvSpPr>
        <dsp:cNvPr id="0" name=""/>
        <dsp:cNvSpPr/>
      </dsp:nvSpPr>
      <dsp:spPr>
        <a:xfrm>
          <a:off x="4364521" y="4003351"/>
          <a:ext cx="890835" cy="890835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>
              <a:latin typeface="TH Sarabun New" pitchFamily="34" charset="-34"/>
              <a:cs typeface="TH Sarabun New" pitchFamily="34" charset="-34"/>
            </a:rPr>
            <a:t>การปกป้องคุ้มครองกลุ่มเปราะบาง</a:t>
          </a:r>
        </a:p>
      </dsp:txBody>
      <dsp:txXfrm>
        <a:off x="4494981" y="4133811"/>
        <a:ext cx="629915" cy="629915"/>
      </dsp:txXfrm>
    </dsp:sp>
    <dsp:sp modelId="{FD4AA5DB-9E36-41EF-AE6A-36B4CE477B1D}">
      <dsp:nvSpPr>
        <dsp:cNvPr id="0" name=""/>
        <dsp:cNvSpPr/>
      </dsp:nvSpPr>
      <dsp:spPr>
        <a:xfrm>
          <a:off x="2953554" y="4003351"/>
          <a:ext cx="890835" cy="890835"/>
        </a:xfrm>
        <a:prstGeom prst="ellipse">
          <a:avLst/>
        </a:prstGeom>
        <a:gradFill rotWithShape="0">
          <a:gsLst>
            <a:gs pos="0">
              <a:schemeClr val="accent3">
                <a:hueOff val="7031415"/>
                <a:satOff val="-10550"/>
                <a:lumOff val="-1716"/>
                <a:alphaOff val="0"/>
                <a:shade val="51000"/>
                <a:satMod val="130000"/>
              </a:schemeClr>
            </a:gs>
            <a:gs pos="80000">
              <a:schemeClr val="accent3">
                <a:hueOff val="7031415"/>
                <a:satOff val="-10550"/>
                <a:lumOff val="-1716"/>
                <a:alphaOff val="0"/>
                <a:shade val="93000"/>
                <a:satMod val="130000"/>
              </a:schemeClr>
            </a:gs>
            <a:gs pos="100000">
              <a:schemeClr val="accent3">
                <a:hueOff val="7031415"/>
                <a:satOff val="-10550"/>
                <a:lumOff val="-17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>
              <a:latin typeface="TH Sarabun New" pitchFamily="34" charset="-34"/>
              <a:cs typeface="TH Sarabun New" pitchFamily="34" charset="-34"/>
            </a:rPr>
            <a:t>การขอความยินยอม</a:t>
          </a:r>
        </a:p>
      </dsp:txBody>
      <dsp:txXfrm>
        <a:off x="3084014" y="4133811"/>
        <a:ext cx="629915" cy="629915"/>
      </dsp:txXfrm>
    </dsp:sp>
    <dsp:sp modelId="{8C0D16F1-D5BC-45DD-BE7D-7FCE6E735EF4}">
      <dsp:nvSpPr>
        <dsp:cNvPr id="0" name=""/>
        <dsp:cNvSpPr/>
      </dsp:nvSpPr>
      <dsp:spPr>
        <a:xfrm>
          <a:off x="1872691" y="3096399"/>
          <a:ext cx="890835" cy="890835"/>
        </a:xfrm>
        <a:prstGeom prst="ellipse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>
              <a:latin typeface="TH Sarabun New" pitchFamily="34" charset="-34"/>
              <a:cs typeface="TH Sarabun New" pitchFamily="34" charset="-34"/>
            </a:rPr>
            <a:t>การตระหนักถึงชุมชนและวัฒนธรรม</a:t>
          </a:r>
        </a:p>
      </dsp:txBody>
      <dsp:txXfrm>
        <a:off x="2003151" y="3226859"/>
        <a:ext cx="629915" cy="629915"/>
      </dsp:txXfrm>
    </dsp:sp>
    <dsp:sp modelId="{1B2749EB-C6C0-43B5-A8C2-3C9677F9AA77}">
      <dsp:nvSpPr>
        <dsp:cNvPr id="0" name=""/>
        <dsp:cNvSpPr/>
      </dsp:nvSpPr>
      <dsp:spPr>
        <a:xfrm>
          <a:off x="1627679" y="1706868"/>
          <a:ext cx="890835" cy="890835"/>
        </a:xfrm>
        <a:prstGeom prst="ellipse">
          <a:avLst/>
        </a:prstGeom>
        <a:gradFill rotWithShape="0">
          <a:gsLst>
            <a:gs pos="0">
              <a:schemeClr val="accent3">
                <a:hueOff val="9843981"/>
                <a:satOff val="-14770"/>
                <a:lumOff val="-2402"/>
                <a:alphaOff val="0"/>
                <a:shade val="51000"/>
                <a:satMod val="130000"/>
              </a:schemeClr>
            </a:gs>
            <a:gs pos="80000">
              <a:schemeClr val="accent3">
                <a:hueOff val="9843981"/>
                <a:satOff val="-14770"/>
                <a:lumOff val="-2402"/>
                <a:alphaOff val="0"/>
                <a:shade val="93000"/>
                <a:satMod val="130000"/>
              </a:schemeClr>
            </a:gs>
            <a:gs pos="100000">
              <a:schemeClr val="accent3">
                <a:hueOff val="9843981"/>
                <a:satOff val="-14770"/>
                <a:lumOff val="-24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>
              <a:latin typeface="TH Sarabun New" pitchFamily="34" charset="-34"/>
              <a:cs typeface="TH Sarabun New" pitchFamily="34" charset="-34"/>
            </a:rPr>
            <a:t>การรักษาความลับ</a:t>
          </a:r>
        </a:p>
      </dsp:txBody>
      <dsp:txXfrm>
        <a:off x="1758139" y="1837328"/>
        <a:ext cx="629915" cy="629915"/>
      </dsp:txXfrm>
    </dsp:sp>
    <dsp:sp modelId="{8FDDF3ED-6559-4823-887E-43E5D555C51D}">
      <dsp:nvSpPr>
        <dsp:cNvPr id="0" name=""/>
        <dsp:cNvSpPr/>
      </dsp:nvSpPr>
      <dsp:spPr>
        <a:xfrm>
          <a:off x="2333163" y="484935"/>
          <a:ext cx="890835" cy="890835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>
              <a:latin typeface="TH Sarabun New" pitchFamily="34" charset="-34"/>
              <a:cs typeface="TH Sarabun New" pitchFamily="34" charset="-34"/>
            </a:rPr>
            <a:t>การปกป้องตัวผู้วิจัย</a:t>
          </a:r>
        </a:p>
      </dsp:txBody>
      <dsp:txXfrm>
        <a:off x="2463623" y="615395"/>
        <a:ext cx="629915" cy="629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E58D3-7A50-4699-A196-63A29017BC9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55344-033A-4063-B9B0-C6439EE9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46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8CD5A-3C49-43B6-8395-FACFA322901D}" type="datetimeFigureOut">
              <a:rPr lang="th-TH" smtClean="0"/>
              <a:t>14/01/62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1FC01-0434-4ABE-B412-1C64A9A78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200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87617-ED0A-4D2B-8F10-29A19249B073}" type="datetimeFigureOut">
              <a:rPr lang="th-TH" smtClean="0"/>
              <a:pPr>
                <a:defRPr/>
              </a:pPr>
              <a:t>14/01/62</a:t>
            </a:fld>
            <a:r>
              <a:rPr lang="th-TH" dirty="0" smtClean="0"/>
              <a:t>/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7A6C7-913D-4D40-A04C-79EEF5849CEA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0138-E2C0-4A81-B12F-58B32EA2CC21}" type="datetimeFigureOut">
              <a:rPr lang="th-TH"/>
              <a:pPr>
                <a:defRPr/>
              </a:pPr>
              <a:t>14/01/62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9E5F3-95B4-4F65-8F1A-5E71EECD567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0FD99-33EE-4FCD-A389-D800E4A82381}" type="datetimeFigureOut">
              <a:rPr lang="th-TH"/>
              <a:pPr>
                <a:defRPr/>
              </a:pPr>
              <a:t>14/01/62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87CCC-65A8-4E88-9BEA-01B40BD2D28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7800"/>
            <a:ext cx="7467600" cy="774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th-TH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2E1C8-E27E-4591-9038-C3E2CFCB6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E233C-F01E-4FFB-B91E-2DBCEA81B99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125" y="630872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6614E5-B591-4804-B91A-BDA19ABFF76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045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2E09B-EF72-4E6F-82A8-E976B427F59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5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EBC5-F9B3-4F25-ACD9-637D386D8D8B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2F8D-81F1-4C28-86EB-11CD2293272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3205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7BB6-EBAC-4D66-948E-0336F79EA0D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71E5-ECB9-483A-8B28-29B4BC6EDC9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9577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946DA-3BE1-45A2-99BA-50D5315AF55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8C5F-0D09-46BF-8485-AEE7BB1324D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063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2A29-7CFD-4240-BC63-F2948AF2B7C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F0DCE-9E39-454E-8628-913D22DE986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3509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ECAA2-D763-44B3-84FA-325EE4C76D7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55416-416C-45C1-9B5C-52027200866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688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6968-A020-495D-B3B6-9AF4641066C8}" type="datetimeFigureOut">
              <a:rPr lang="th-TH"/>
              <a:pPr>
                <a:defRPr/>
              </a:pPr>
              <a:t>14/01/62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22B84-0661-4F04-AFEA-6C16AF0A597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4AA5F-3B0D-41A0-8A20-F63B72648E6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3DAE-C323-4774-A613-F58EEDF0E68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2454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CF0B5-7E61-4108-8487-C94780F6200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BB664-A9BF-4339-9BB7-29D67D4E225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0013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45110-CA39-4E75-A3FC-9B8E838403C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DE9E1-1B23-4E51-8422-32BC5262C47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5730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C83D9-F222-47F7-820E-BFCAF46074A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9245E-461D-49EE-9F48-84EA194770E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1363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7800"/>
            <a:ext cx="7467600" cy="774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th-TH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itchFamily="18" charset="-34"/>
              </a:defRPr>
            </a:lvl1pPr>
          </a:lstStyle>
          <a:p>
            <a:pPr>
              <a:defRPr/>
            </a:pPr>
            <a:fld id="{E71D0D47-B9AF-42B8-8211-112D512EF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1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E233C-F01E-4FFB-B91E-2DBCEA81B99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125" y="630872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6614E5-B591-4804-B91A-BDA19ABFF76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7886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2E09B-EF72-4E6F-82A8-E976B427F59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3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EBC5-F9B3-4F25-ACD9-637D386D8D8B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7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7BB6-EBAC-4D66-948E-0336F79EA0D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71E5-ECB9-483A-8B28-29B4BC6EDC9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021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946DA-3BE1-45A2-99BA-50D5315AF55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8C5F-0D09-46BF-8485-AEE7BB1324D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576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18286-747A-4C20-86CF-C30B5443092A}" type="datetimeFigureOut">
              <a:rPr lang="th-TH"/>
              <a:pPr>
                <a:defRPr/>
              </a:pPr>
              <a:t>14/01/62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79439-3FAC-466F-B06E-2049C0044D3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2A29-7CFD-4240-BC63-F2948AF2B7C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F0DCE-9E39-454E-8628-913D22DE986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1255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ECAA2-D763-44B3-84FA-325EE4C76D7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74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4AA5F-3B0D-41A0-8A20-F63B72648E6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3DAE-C323-4774-A613-F58EEDF0E68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1566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CF0B5-7E61-4108-8487-C94780F6200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BB664-A9BF-4339-9BB7-29D67D4E225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6440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45110-CA39-4E75-A3FC-9B8E838403C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DE9E1-1B23-4E51-8422-32BC5262C47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0440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C83D9-F222-47F7-820E-BFCAF46074A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9245E-461D-49EE-9F48-84EA194770E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8597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7800"/>
            <a:ext cx="7467600" cy="774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th-TH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itchFamily="18" charset="-34"/>
              </a:defRPr>
            </a:lvl1pPr>
          </a:lstStyle>
          <a:p>
            <a:pPr>
              <a:defRPr/>
            </a:pPr>
            <a:fld id="{E71D0D47-B9AF-42B8-8211-112D512EF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99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E233C-F01E-4FFB-B91E-2DBCEA81B99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125" y="630872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6614E5-B591-4804-B91A-BDA19ABFF76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1248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2E09B-EF72-4E6F-82A8-E976B427F59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1C40D-B720-4189-B1CE-56602929441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9268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EBC5-F9B3-4F25-ACD9-637D386D8D8B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2F8D-81F1-4C28-86EB-11CD2293272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20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9F236-3927-4056-BEE1-73644BA6FF7E}" type="datetimeFigureOut">
              <a:rPr lang="th-TH"/>
              <a:pPr>
                <a:defRPr/>
              </a:pPr>
              <a:t>14/01/62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403C-E476-4C76-A4A7-8B04C1D897E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7BB6-EBAC-4D66-948E-0336F79EA0D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71E5-ECB9-483A-8B28-29B4BC6EDC9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6324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946DA-3BE1-45A2-99BA-50D5315AF55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8C5F-0D09-46BF-8485-AEE7BB1324D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185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2A29-7CFD-4240-BC63-F2948AF2B7C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F0DCE-9E39-454E-8628-913D22DE986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06707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ECAA2-D763-44B3-84FA-325EE4C76D7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55416-416C-45C1-9B5C-52027200866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30128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4AA5F-3B0D-41A0-8A20-F63B72648E6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3DAE-C323-4774-A613-F58EEDF0E68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5280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CF0B5-7E61-4108-8487-C94780F6200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BB664-A9BF-4339-9BB7-29D67D4E225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6483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45110-CA39-4E75-A3FC-9B8E838403C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DE9E1-1B23-4E51-8422-32BC5262C47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6543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C83D9-F222-47F7-820E-BFCAF46074A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9245E-461D-49EE-9F48-84EA194770E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7182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7800"/>
            <a:ext cx="7467600" cy="774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th-TH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itchFamily="18" charset="-34"/>
              </a:defRPr>
            </a:lvl1pPr>
          </a:lstStyle>
          <a:p>
            <a:pPr>
              <a:defRPr/>
            </a:pPr>
            <a:fld id="{E71D0D47-B9AF-42B8-8211-112D512EF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8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11C8-FFD2-44D0-8C84-93DE592CF81B}" type="datetimeFigureOut">
              <a:rPr lang="th-TH"/>
              <a:pPr>
                <a:defRPr/>
              </a:pPr>
              <a:t>14/01/62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BCB1-7FC3-4705-91ED-250BED3C21C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8232-85A2-4359-8374-FD451C65380E}" type="datetimeFigureOut">
              <a:rPr lang="th-TH"/>
              <a:pPr>
                <a:defRPr/>
              </a:pPr>
              <a:t>14/01/62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847D-8107-4620-B7B2-648FEFE890A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60F6-C657-43B3-984B-601CD8B8E7DB}" type="datetimeFigureOut">
              <a:rPr lang="th-TH"/>
              <a:pPr>
                <a:defRPr/>
              </a:pPr>
              <a:t>14/01/62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AEB95-CC8C-4F14-AC42-41C1F8F9172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9465-5C7E-48CE-8D0B-9A4BBBD0F06A}" type="datetimeFigureOut">
              <a:rPr lang="th-TH"/>
              <a:pPr>
                <a:defRPr/>
              </a:pPr>
              <a:t>14/01/62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CBE95-3BD6-469F-AA1C-2B095C48045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FE42C-FF5B-49A3-B966-E2CA76262ECA}" type="datetimeFigureOut">
              <a:rPr lang="th-TH"/>
              <a:pPr>
                <a:defRPr/>
              </a:pPr>
              <a:t>14/01/62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8852A-10A5-4B14-BB88-2B41A280D9C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2C57F-D8F6-4BC0-B1D8-AB8BCD39D928}" type="datetimeFigureOut">
              <a:rPr lang="th-TH"/>
              <a:pPr>
                <a:defRPr/>
              </a:pPr>
              <a:t>14/01/62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B3CB8F-9552-4372-BC58-C254A711D53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095CFC-5BE4-4174-BC1B-735D2440E31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Cordia New" pitchFamily="34" charset="-34"/>
              </a:defRPr>
            </a:lvl1pPr>
          </a:lstStyle>
          <a:p>
            <a:pPr>
              <a:defRPr/>
            </a:pPr>
            <a:fld id="{C5291AAC-D379-4BB3-9EF6-C76ED974C1A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619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095CFC-5BE4-4174-BC1B-735D2440E31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Cordia New" pitchFamily="34" charset="-34"/>
              </a:defRPr>
            </a:lvl1pPr>
          </a:lstStyle>
          <a:p>
            <a:pPr>
              <a:defRPr/>
            </a:pPr>
            <a:fld id="{C5291AAC-D379-4BB3-9EF6-C76ED974C1A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431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095CFC-5BE4-4174-BC1B-735D2440E31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Cordia New" pitchFamily="34" charset="-34"/>
              </a:defRPr>
            </a:lvl1pPr>
          </a:lstStyle>
          <a:p>
            <a:pPr>
              <a:defRPr/>
            </a:pPr>
            <a:fld id="{C5291AAC-D379-4BB3-9EF6-C76ED974C1A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149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  <a:solidFill>
            <a:schemeClr val="accent1">
              <a:alpha val="41000"/>
            </a:schemeClr>
          </a:solidFill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  <p:txBody>
          <a:bodyPr/>
          <a:lstStyle/>
          <a:p>
            <a:r>
              <a:rPr lang="th-TH" sz="72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การขอรับรอง</a:t>
            </a:r>
            <a:br>
              <a:rPr lang="th-TH" sz="72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72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จริยธรรมการวิจัยในคน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4714884"/>
            <a:ext cx="5357850" cy="1752600"/>
          </a:xfrm>
          <a:solidFill>
            <a:schemeClr val="bg1">
              <a:lumMod val="85000"/>
              <a:alpha val="51000"/>
            </a:schemeClr>
          </a:solidFill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h-TH" sz="28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เบญจ</a:t>
            </a:r>
            <a:r>
              <a:rPr lang="th-TH" sz="2800" b="1" dirty="0" err="1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วรรณ</a:t>
            </a:r>
            <a:r>
              <a:rPr lang="th-TH" sz="28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 มิ่งมนต์ชัยกุล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th-TH" sz="28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คณะกรรมการจริยธรรมการวิจัยในคน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th-TH" sz="28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สาขาสังคมศาสตร์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/>
          <a:lstStyle/>
          <a:p>
            <a:pPr algn="r"/>
            <a:r>
              <a:rPr lang="th-TH" b="1" u="sng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การเลือกผู้เข้าร่วมการ</a:t>
            </a:r>
            <a:r>
              <a:rPr lang="th-TH" b="1" u="sng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วิจัย</a:t>
            </a:r>
            <a:br>
              <a:rPr lang="th-TH" b="1" u="sng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b="1" u="sng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อย่างเหมาะสม</a:t>
            </a:r>
            <a:endParaRPr lang="th-TH" u="sng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มีหลักเกณฑ์การคัดเลือกผู้เข้าร่วมการวิจัย </a:t>
            </a:r>
            <a:endParaRPr lang="en-US" sz="3600" b="1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 algn="thaiDist">
              <a:buNone/>
            </a:pPr>
            <a:r>
              <a:rPr lang="en-US" sz="3600" b="1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3600" b="1" dirty="0" smtClean="0">
                <a:latin typeface="Browallia New" pitchFamily="34" charset="-34"/>
                <a:cs typeface="Browallia New" pitchFamily="34" charset="-34"/>
              </a:rPr>
              <a:t>  (Inclusion criteria)</a:t>
            </a:r>
          </a:p>
          <a:p>
            <a:pPr algn="thaiDist"/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มีหลักเกณฑ์การคัดเลือกผู้เข้าร่วมออกจากโครงการ </a:t>
            </a:r>
            <a:r>
              <a:rPr lang="en-US" sz="3600" b="1" dirty="0" smtClean="0">
                <a:latin typeface="Browallia New" pitchFamily="34" charset="-34"/>
                <a:cs typeface="Browallia New" pitchFamily="34" charset="-34"/>
              </a:rPr>
              <a:t>(Exclusion criteria) 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กรณีที่ไม่ใช่กลุ่มเป้าหมายและ                ผู้ไม่สมัครใจเข้าร่วมการวิจัยในเวลาต่อมา</a:t>
            </a:r>
          </a:p>
          <a:p>
            <a:pPr algn="thaiDist"/>
            <a:r>
              <a:rPr lang="th-TH" sz="36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ซึ่งปรากฏในแบบเสนอโครงการฯ ข้อ 11.2-11.4</a:t>
            </a:r>
            <a:endParaRPr lang="th-TH" sz="3600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21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/>
          <a:lstStyle/>
          <a:p>
            <a:pPr algn="r"/>
            <a:r>
              <a:rPr lang="th-TH" sz="4000" b="1" u="sng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สัดส่วนของความเสี่ยงอันตราย</a:t>
            </a:r>
            <a:br>
              <a:rPr lang="th-TH" sz="4000" b="1" u="sng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4000" b="1" u="sng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และประโยชน์ที่ยอมรับได้</a:t>
            </a:r>
            <a:endParaRPr lang="th-TH" sz="4000" b="1" u="sng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algn="thaiDist"/>
            <a:r>
              <a:rPr lang="th-TH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ความเสี่ยง </a:t>
            </a:r>
            <a:r>
              <a:rPr lang="th-TH" b="1" dirty="0" smtClean="0">
                <a:latin typeface="Browallia New" pitchFamily="34" charset="-34"/>
              </a:rPr>
              <a:t>หมายถึง </a:t>
            </a:r>
            <a:r>
              <a:rPr lang="th-TH" b="1" dirty="0"/>
              <a:t>โอกาสและความรุนแรงของอันตรายหรือความไม่สบายกายไม่สบายใจที่อาจเกิดขึ้น</a:t>
            </a:r>
            <a:r>
              <a:rPr lang="th-TH" b="1" dirty="0" smtClean="0"/>
              <a:t>ได้ใน</a:t>
            </a:r>
            <a:r>
              <a:rPr lang="th-TH" b="1" dirty="0"/>
              <a:t>ระหว่างการดำเนินการวิจัย </a:t>
            </a:r>
            <a:endParaRPr lang="th-TH" b="1" dirty="0" smtClean="0"/>
          </a:p>
          <a:p>
            <a:pPr algn="thaiDist"/>
            <a:r>
              <a:rPr lang="th-TH" b="1" dirty="0" smtClean="0"/>
              <a:t>โดยเฉพาะ</a:t>
            </a:r>
            <a:r>
              <a:rPr lang="th-TH" b="1" dirty="0"/>
              <a:t>ขั้นการเก็บ</a:t>
            </a:r>
            <a:r>
              <a:rPr lang="th-TH" b="1" dirty="0" smtClean="0"/>
              <a:t>ข้อมูล</a:t>
            </a:r>
            <a:r>
              <a:rPr lang="th-TH" b="1" dirty="0"/>
              <a:t> </a:t>
            </a:r>
            <a:r>
              <a:rPr lang="th-TH" b="1" dirty="0" smtClean="0"/>
              <a:t>เช่น </a:t>
            </a:r>
            <a:r>
              <a:rPr lang="th-TH" b="1" dirty="0"/>
              <a:t>อันตรายทาง</a:t>
            </a:r>
            <a:r>
              <a:rPr lang="th-TH" b="1" dirty="0">
                <a:solidFill>
                  <a:srgbClr val="FF0000"/>
                </a:solidFill>
              </a:rPr>
              <a:t>ร่างกาย</a:t>
            </a:r>
            <a:r>
              <a:rPr lang="th-TH" b="1" dirty="0"/>
              <a:t> (เช่น การเสียโอกาส เสียเวลา) อันตรายทาง</a:t>
            </a:r>
            <a:r>
              <a:rPr lang="th-TH" b="1" dirty="0">
                <a:solidFill>
                  <a:srgbClr val="FF0000"/>
                </a:solidFill>
              </a:rPr>
              <a:t>จิตใจ</a:t>
            </a:r>
            <a:r>
              <a:rPr lang="th-TH" b="1" dirty="0"/>
              <a:t> (เช่น เศร้า ตึงเครียด สูญเสียความมั่นใจ รู้สึกขายหน้า และวิตกกังวล หรืออึดอัดใจ) อันตราย</a:t>
            </a:r>
            <a:r>
              <a:rPr lang="th-TH" b="1" dirty="0">
                <a:solidFill>
                  <a:srgbClr val="FF0000"/>
                </a:solidFill>
              </a:rPr>
              <a:t>ทางสังคม</a:t>
            </a:r>
            <a:r>
              <a:rPr lang="th-TH" b="1" dirty="0"/>
              <a:t> (เช่น ถูกรังเกียจ เกิดตราบาป) อันตรายทาง</a:t>
            </a:r>
            <a:r>
              <a:rPr lang="th-TH" b="1" dirty="0">
                <a:solidFill>
                  <a:srgbClr val="FF0000"/>
                </a:solidFill>
              </a:rPr>
              <a:t>เศรษฐกิจ</a:t>
            </a:r>
            <a:r>
              <a:rPr lang="th-TH" b="1" dirty="0"/>
              <a:t> (เช่น ต้องหยุดงาน ถูกเลิกจ้าง) อันตรายทาง</a:t>
            </a:r>
            <a:r>
              <a:rPr lang="th-TH" b="1" dirty="0">
                <a:solidFill>
                  <a:srgbClr val="FF0000"/>
                </a:solidFill>
              </a:rPr>
              <a:t>กฎหมาย</a:t>
            </a:r>
            <a:r>
              <a:rPr lang="th-TH" b="1" dirty="0"/>
              <a:t> หรือทางศักดิ์ศรี (เช่น เป็นผู้หลบหนีเข้าเมืองผิดกฎหมาย รู้สึกเป็นชนส่วนน้อยที่ถูกกระทำโดยไม่เท่าเทียม ถูกจับกุม) </a:t>
            </a:r>
            <a:endParaRPr lang="en-US" b="1" dirty="0"/>
          </a:p>
          <a:p>
            <a:pPr algn="thaiDist"/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59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/>
          <a:lstStyle/>
          <a:p>
            <a:pPr algn="r"/>
            <a:r>
              <a:rPr lang="th-TH" sz="4000" b="1" u="sng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สัดส่วนของความเสี่ยงอันตราย</a:t>
            </a:r>
            <a:br>
              <a:rPr lang="th-TH" sz="4000" b="1" u="sng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4000" b="1" u="sng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และประโยชน์ที่ยอมรับได้</a:t>
            </a:r>
            <a:endParaRPr lang="th-TH" sz="4000" b="1" u="sng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algn="thaiDist"/>
            <a:r>
              <a:rPr lang="th-TH" sz="30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งานวิจัยทางสังคม การลงพื้นที่พื้น</a:t>
            </a:r>
            <a:r>
              <a:rPr lang="th-TH" sz="30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เก็บข้อมูลในพื้นที่เสี่ยงอันตราย </a:t>
            </a:r>
            <a:r>
              <a:rPr lang="th-TH" sz="30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อาจก่อให้เกิด</a:t>
            </a:r>
            <a:r>
              <a:rPr lang="th-TH" sz="30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ความเสี่ยงแก่ตัวผู้วิจัยด้วย </a:t>
            </a:r>
            <a:r>
              <a:rPr lang="th-TH" sz="30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(เทพินทร์ พัชรานุรักษ์, 2549, น. 221)</a:t>
            </a:r>
          </a:p>
          <a:p>
            <a:pPr algn="thaiDist"/>
            <a:r>
              <a:rPr lang="th-TH" sz="3000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ดังนั้น ผู้วิจัยควรแสดงมาตรการในการลดความเสี่ยง ต้องมีแนวทางมาตรการในการป้องกันเพื่อให้เกิดความปลอดภัย และการชดเชยค่าเสียหายหรือการให้ค่าตอบแทนให้แก่ผู้เข้าร่วมการวิจัย ที่ไม่มากจนเกินไป </a:t>
            </a:r>
          </a:p>
          <a:p>
            <a:pPr algn="thaiDist"/>
            <a:r>
              <a:rPr lang="th-TH" sz="30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หากมีการให้ค่าตอบแทนการให้ข้อมูล จะต้องระบุชนิดและจำนวน ให้คณะกรรมการฯ พิจารณาถึงความเหมาะสมด้วย</a:t>
            </a:r>
          </a:p>
          <a:p>
            <a:pPr algn="thaiDist"/>
            <a:r>
              <a:rPr lang="th-TH" sz="3000" b="1" dirty="0" smtClean="0">
                <a:latin typeface="Browallia New" pitchFamily="34" charset="-34"/>
                <a:cs typeface="Browallia New" pitchFamily="34" charset="-34"/>
              </a:rPr>
              <a:t>ผู้วิจัยต้องแสดงความมั่นใจกับผู้เข้าร่วมการวิจัยว่าข้อมูลทั้งหมดจะถูกเก็บไว้เป็นความลับ จะนำเสนอเป็นภาพรวม</a:t>
            </a:r>
            <a:endParaRPr lang="th-TH" sz="3000" b="1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51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4800" b="1" u="sng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กลุ่มเปราะบาง</a:t>
            </a:r>
            <a:endParaRPr lang="th-TH" sz="4800" b="1" u="sng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owallia New" pitchFamily="34" charset="-34"/>
                <a:cs typeface="Browallia New" pitchFamily="34" charset="-34"/>
              </a:rPr>
              <a:t>หมายถึง บุคคลที่ไม่สามารถปกป้องตัวเองได้อย่างเต็มที่ ไม่สามารถทำความเข้าใจกับข้อมูลเกี่ยวกับการวิจัยที่ได้รับ ไม่สามารถตัดสินใจได้โดยอิสระ</a:t>
            </a:r>
          </a:p>
          <a:p>
            <a:pPr algn="thaiDist"/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ผู้วิจัยต้องระมัดระวังเรื่องความปลอดภัยด้วยมาตรการต่าง ๆ เพื่อให้มั่นใจได้ว่าไม่ได้ถูกบังคับให้เข้าร่วมการวิจัย</a:t>
            </a:r>
          </a:p>
          <a:p>
            <a:pPr algn="thaiDist"/>
            <a:r>
              <a:rPr lang="th-T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owallia New" pitchFamily="34" charset="-34"/>
                <a:cs typeface="Browallia New" pitchFamily="34" charset="-34"/>
              </a:rPr>
              <a:t>โดยให้มีพยาน มีผู้อนุบาล ผู้พิทักษ์ หรือผู้แทนโดยชอบธรรมได้แสดงความยินยอมการเข้าร่วมการวิจัยด้วย</a:t>
            </a:r>
            <a:endParaRPr lang="th-TH" sz="3600" b="1" dirty="0">
              <a:solidFill>
                <a:schemeClr val="tx2">
                  <a:lumMod val="60000"/>
                  <a:lumOff val="40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34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91497" y="260648"/>
            <a:ext cx="8229600" cy="1143000"/>
          </a:xfrm>
        </p:spPr>
        <p:txBody>
          <a:bodyPr/>
          <a:lstStyle/>
          <a:p>
            <a:pPr algn="r"/>
            <a:r>
              <a:rPr lang="th-TH" sz="4000" b="1" u="sng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ผู้วิจัยต้องให้ผู้เข้าร่วมการวิจัย</a:t>
            </a:r>
            <a:br>
              <a:rPr lang="th-TH" sz="4000" b="1" u="sng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4000" b="1" u="sng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ได้เข้าใจและตัดสินใจอย่างอิสระ</a:t>
            </a:r>
            <a:endParaRPr lang="th-TH" sz="4000" b="1" u="sng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เปิดเผยข้อมูลอย่างจริงใจ ครบถ้วน ไม่มีการปกปิด ใช้ภาษาที่เข้าใจได้โดยง่าย</a:t>
            </a:r>
          </a:p>
          <a:p>
            <a:pPr algn="thaiDist"/>
            <a:r>
              <a:rPr lang="th-TH" sz="3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โดยแจ้งให้ผู้เข้าร่วมการวิจัยทราบถึงวัตถุประสงค์การวิจัย ผลประโยชน์ อันตราย ผลข้างเคียง หรือภาวะแทรกซ้อนที่อาจเกิดขึ้นระหว่างหรือภายหลังจากการวิจัยแล้ว สิทธิที่จะถอนความยินยอมได้ทุกเมื่อโดยไม่ต้องอธิบายเหตุผล</a:t>
            </a:r>
          </a:p>
          <a:p>
            <a:pPr algn="thaiDist"/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ผู้วิจัยต้องแน่ใจว่าผู้เข้าร่วมการวิจัยเข้าใจข้อมูลต่าง ๆ แล้ว ก่อนเริ่มดำเนินการวิจัย</a:t>
            </a:r>
          </a:p>
          <a:p>
            <a:pPr marL="0" indent="0" algn="thaiDist">
              <a:buNone/>
            </a:pPr>
            <a:endParaRPr lang="th-TH" sz="3600" b="1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14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pPr algn="r"/>
            <a:r>
              <a:rPr lang="th-TH" sz="3600" b="1" u="sng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ผู้วิจัยควรมีคุณวุฒิ</a:t>
            </a:r>
            <a:br>
              <a:rPr lang="th-TH" sz="3600" b="1" u="sng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3600" b="1" u="sng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หรือเชี่ยวชาญในด้านที่ทำการวิจัย</a:t>
            </a:r>
            <a:endParaRPr lang="th-TH" sz="3600" b="1" u="sng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 algn="thaiDist"/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พิจารณาจากประวัติการศึกษา การฝึกอบรม และผลงานของผู้วิจัย และอาจารย์ที่ปรึกษาวิทยานิพนธ์</a:t>
            </a:r>
          </a:p>
          <a:p>
            <a:pPr algn="thaiDist"/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ไม่มีส่วนได้ส่วนเสียกับงานวิจัยนั้นจนถึงขั้นละเมิดจริยธรรม</a:t>
            </a:r>
          </a:p>
          <a:p>
            <a:pPr marL="0" indent="0" algn="thaiDist">
              <a:buNone/>
            </a:pPr>
            <a:r>
              <a:rPr lang="th-TH" sz="3600" b="1" i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ที่มา</a:t>
            </a:r>
            <a:r>
              <a:rPr lang="en-US" sz="3600" b="1" i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: </a:t>
            </a:r>
            <a:endParaRPr lang="th-TH" sz="3600" b="1" i="1" dirty="0" smtClean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  <a:p>
            <a:pPr marL="0" indent="0" algn="thaiDist">
              <a:buNone/>
            </a:pPr>
            <a:r>
              <a:rPr lang="th-TH" sz="3600" b="1" i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ฉัตรสุมน พฤฒิภิญโญ. (2553).  </a:t>
            </a:r>
            <a:r>
              <a:rPr lang="th-TH" sz="3600" b="1" i="1" u="sng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หลักการวิจัยทางสังคม.</a:t>
            </a:r>
            <a:r>
              <a:rPr lang="th-TH" sz="3600" b="1" i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  กรุงเทพฯ</a:t>
            </a:r>
            <a:r>
              <a:rPr lang="en-US" sz="3600" b="1" i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sz="3600" b="1" i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เจริญดีมั่นคงการพิมพ์. หน้า 23-24.</a:t>
            </a:r>
          </a:p>
          <a:p>
            <a:pPr marL="0" indent="0" algn="thaiDist">
              <a:buNone/>
            </a:pPr>
            <a:r>
              <a:rPr lang="th-TH" sz="3600" b="1" i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รัตนา ทรัพย์บำเรอ. </a:t>
            </a:r>
            <a:r>
              <a:rPr lang="en-US" sz="3600" b="1" i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(2559). </a:t>
            </a:r>
            <a:r>
              <a:rPr lang="th-TH" sz="3600" b="1" i="1" u="sng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ระเบียบวิธีวิจัยทางสาธารณสุข</a:t>
            </a:r>
            <a:r>
              <a:rPr lang="th-TH" sz="3600" b="1" i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.  กรุงเทพฯ</a:t>
            </a:r>
            <a:r>
              <a:rPr lang="en-US" sz="3600" b="1" i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sz="3600" b="1" i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โอ</a:t>
            </a:r>
            <a:r>
              <a:rPr lang="th-TH" sz="3600" b="1" i="1" dirty="0" err="1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เดียนสโตร์</a:t>
            </a:r>
            <a:r>
              <a:rPr lang="th-TH" sz="3600" b="1" i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. หน้า 261-271.</a:t>
            </a:r>
          </a:p>
          <a:p>
            <a:pPr marL="0" indent="0" algn="thaiDist">
              <a:buNone/>
            </a:pPr>
            <a:endParaRPr lang="th-TH" sz="3600" b="1" i="1" dirty="0" smtClean="0">
              <a:solidFill>
                <a:srgbClr val="002060"/>
              </a:solidFill>
            </a:endParaRPr>
          </a:p>
          <a:p>
            <a:pPr marL="0" indent="0" algn="thaiDist">
              <a:buNone/>
            </a:pPr>
            <a:endParaRPr lang="th-TH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b="1" dirty="0"/>
              <a:t>กรอบการ</a:t>
            </a:r>
            <a:r>
              <a:rPr lang="th-TH" b="1" dirty="0" smtClean="0"/>
              <a:t>พิจารณา</a:t>
            </a:r>
            <a:br>
              <a:rPr lang="th-TH" b="1" dirty="0" smtClean="0"/>
            </a:br>
            <a:r>
              <a:rPr lang="th-TH" b="1" dirty="0" smtClean="0"/>
              <a:t>ด้าน</a:t>
            </a:r>
            <a:r>
              <a:rPr lang="th-TH" b="1" dirty="0"/>
              <a:t>จริยธรรมการ</a:t>
            </a:r>
            <a:r>
              <a:rPr lang="th-TH" b="1" dirty="0" smtClean="0"/>
              <a:t>วิจัยฯ</a:t>
            </a:r>
            <a:endParaRPr lang="th-TH" b="1" dirty="0"/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2452155645"/>
              </p:ext>
            </p:extLst>
          </p:nvPr>
        </p:nvGraphicFramePr>
        <p:xfrm>
          <a:off x="467545" y="1700808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2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2285992"/>
            <a:ext cx="7429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ประเภทของการ</a:t>
            </a:r>
          </a:p>
          <a:p>
            <a:pPr algn="ctr"/>
            <a:r>
              <a:rPr lang="th-TH" sz="8000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พิจารณาโครงการวิจัย</a:t>
            </a:r>
            <a:endParaRPr lang="th-TH" sz="8000" dirty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215900" y="1682767"/>
            <a:ext cx="867727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5400" b="1" dirty="0">
                <a:solidFill>
                  <a:srgbClr val="C0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การพิจารณาด้าน</a:t>
            </a:r>
            <a:r>
              <a:rPr lang="th-TH" sz="5400" b="1" dirty="0" smtClean="0">
                <a:solidFill>
                  <a:srgbClr val="C0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จริยธรรม </a:t>
            </a:r>
            <a:r>
              <a:rPr lang="th-TH" sz="5400" b="1" dirty="0">
                <a:solidFill>
                  <a:srgbClr val="C0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มี 3 ประเภท </a:t>
            </a:r>
            <a:r>
              <a:rPr lang="th-TH" sz="5400" b="1" dirty="0" smtClean="0">
                <a:solidFill>
                  <a:srgbClr val="00206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1)</a:t>
            </a:r>
            <a:r>
              <a:rPr lang="en-US" sz="5400" b="1" dirty="0" smtClean="0">
                <a:solidFill>
                  <a:srgbClr val="00206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    Exemption </a:t>
            </a:r>
            <a:r>
              <a:rPr lang="en-US" sz="5400" b="1" dirty="0">
                <a:solidFill>
                  <a:srgbClr val="00206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review (</a:t>
            </a:r>
            <a:r>
              <a:rPr lang="th-TH" sz="5400" b="1" dirty="0">
                <a:solidFill>
                  <a:srgbClr val="00206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แบบยกเว้น</a:t>
            </a:r>
            <a:r>
              <a:rPr lang="th-TH" sz="5400" b="1" dirty="0" smtClean="0">
                <a:solidFill>
                  <a:srgbClr val="00206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)</a:t>
            </a:r>
          </a:p>
          <a:p>
            <a:pPr marL="914400" indent="-914400">
              <a:buAutoNum type="arabicParenR" startAt="2"/>
              <a:defRPr/>
            </a:pPr>
            <a:r>
              <a:rPr lang="en-US" sz="5400" b="1" dirty="0" smtClean="0">
                <a:solidFill>
                  <a:srgbClr val="00206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Expedited </a:t>
            </a:r>
            <a:r>
              <a:rPr lang="en-US" sz="5400" b="1" dirty="0">
                <a:solidFill>
                  <a:srgbClr val="00206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review (</a:t>
            </a:r>
            <a:r>
              <a:rPr lang="th-TH" sz="5400" b="1" dirty="0">
                <a:solidFill>
                  <a:srgbClr val="00206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แบบเร็ว</a:t>
            </a:r>
            <a:r>
              <a:rPr lang="en-US" sz="5400" b="1" dirty="0" smtClean="0">
                <a:solidFill>
                  <a:srgbClr val="00206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)</a:t>
            </a:r>
          </a:p>
          <a:p>
            <a:pPr marL="914400" indent="-914400">
              <a:buAutoNum type="arabicParenR" startAt="2"/>
              <a:defRPr/>
            </a:pPr>
            <a:r>
              <a:rPr lang="en-US" sz="5400" b="1" dirty="0" smtClean="0">
                <a:solidFill>
                  <a:srgbClr val="00206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Full board </a:t>
            </a:r>
            <a:r>
              <a:rPr lang="en-US" sz="5400" b="1" dirty="0">
                <a:solidFill>
                  <a:srgbClr val="00206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review (</a:t>
            </a:r>
            <a:r>
              <a:rPr lang="th-TH" sz="5400" b="1" dirty="0">
                <a:solidFill>
                  <a:srgbClr val="00206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แบบเต็มคณะ)</a:t>
            </a:r>
            <a:endParaRPr lang="en-US" sz="5400" b="1" dirty="0">
              <a:solidFill>
                <a:srgbClr val="002060"/>
              </a:solidFill>
              <a:latin typeface="Browallia New" pitchFamily="34" charset="-34"/>
              <a:ea typeface="4804_KwangMD_PukluK" pitchFamily="2" charset="0"/>
              <a:cs typeface="Browallia New" pitchFamily="34" charset="-34"/>
            </a:endParaRPr>
          </a:p>
          <a:p>
            <a:pPr marL="742950" algn="ctr">
              <a:defRPr/>
            </a:pPr>
            <a:r>
              <a:rPr lang="th-TH" sz="5400" b="1" dirty="0" smtClean="0">
                <a:solidFill>
                  <a:srgbClr val="FF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***</a:t>
            </a:r>
            <a:r>
              <a:rPr lang="en-US" sz="5400" b="1" dirty="0" smtClean="0">
                <a:solidFill>
                  <a:srgbClr val="FF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Multicenter Studies***</a:t>
            </a:r>
            <a:endParaRPr lang="th-TH" sz="5400" b="1" dirty="0">
              <a:solidFill>
                <a:srgbClr val="FF0000"/>
              </a:solidFill>
              <a:latin typeface="Browallia New" pitchFamily="34" charset="-34"/>
              <a:ea typeface="4804_KwangMD_PukluK" pitchFamily="2" charset="0"/>
              <a:cs typeface="Browallia New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สี่เหลี่ยมผืนผ้า 3"/>
          <p:cNvSpPr>
            <a:spLocks noChangeArrowheads="1"/>
          </p:cNvSpPr>
          <p:nvPr/>
        </p:nvSpPr>
        <p:spPr bwMode="auto">
          <a:xfrm>
            <a:off x="2025733" y="404664"/>
            <a:ext cx="69621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(1)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Exemption review (</a:t>
            </a:r>
            <a:r>
              <a:rPr lang="th-TH" sz="5400" b="1" dirty="0">
                <a:solidFill>
                  <a:srgbClr val="C0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แบบยกเว้น) </a:t>
            </a:r>
            <a:endParaRPr lang="th-TH" sz="5400" dirty="0">
              <a:solidFill>
                <a:srgbClr val="C00000"/>
              </a:solidFill>
              <a:latin typeface="Browallia New" pitchFamily="34" charset="-34"/>
              <a:ea typeface="4804_KwangMD_PukluK" pitchFamily="2" charset="0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16832"/>
            <a:ext cx="85689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buFont typeface="Wingdings" pitchFamily="2" charset="2"/>
              <a:buChar char="Ø"/>
              <a:defRPr/>
            </a:pPr>
            <a:r>
              <a:rPr lang="th-TH" sz="3600" b="1" dirty="0" smtClean="0">
                <a:solidFill>
                  <a:srgbClr val="3333FF"/>
                </a:solidFill>
                <a:latin typeface="Angsana New" pitchFamily="18" charset="-34"/>
                <a:ea typeface="4804_KwangMD_PukluK" pitchFamily="2" charset="0"/>
                <a:cs typeface="Angsana New" pitchFamily="18" charset="-34"/>
              </a:rPr>
              <a:t>  </a:t>
            </a:r>
            <a:r>
              <a:rPr lang="th-TH" sz="3600" b="1" dirty="0" smtClean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โครงการวิจัย</a:t>
            </a:r>
            <a:r>
              <a:rPr lang="th-TH" sz="3600" b="1" dirty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ที่ไม่มี</a:t>
            </a:r>
            <a:r>
              <a:rPr lang="th-TH" sz="3600" b="1" dirty="0" smtClean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ผู้เข้าร่วมการ</a:t>
            </a:r>
            <a:r>
              <a:rPr lang="th-TH" sz="3600" b="1" dirty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วิจัย เช่น การวิจัยเอกสาร</a:t>
            </a:r>
          </a:p>
          <a:p>
            <a:pPr marL="442913" indent="-442913" algn="thaiDist">
              <a:buFont typeface="Wingdings" pitchFamily="2" charset="2"/>
              <a:buChar char="Ø"/>
              <a:defRPr/>
            </a:pPr>
            <a:r>
              <a:rPr lang="th-TH" sz="3600" b="1" dirty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โครงการวิจัยที่มีผู้ทำไว้ก่อน</a:t>
            </a:r>
            <a:r>
              <a:rPr lang="th-TH" sz="3600" b="1" dirty="0" smtClean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แล้ว </a:t>
            </a:r>
            <a:r>
              <a:rPr lang="th-TH" sz="3600" b="1" dirty="0" smtClean="0">
                <a:solidFill>
                  <a:srgbClr val="FF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(เป็นข้อมูลสาธารณะ) </a:t>
            </a:r>
            <a:r>
              <a:rPr lang="th-TH" sz="3600" b="1" dirty="0" smtClean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นำมา</a:t>
            </a:r>
            <a:r>
              <a:rPr lang="th-TH" sz="3600" b="1" dirty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วิเคราะห์อีก</a:t>
            </a:r>
            <a:r>
              <a:rPr lang="th-TH" sz="3600" b="1" dirty="0" smtClean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ชั้นหนึ่ง </a:t>
            </a:r>
            <a:r>
              <a:rPr lang="th-TH" sz="3600" b="1" dirty="0" smtClean="0">
                <a:solidFill>
                  <a:srgbClr val="FF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(ไม่สามารถสืบข้อมูลย้อนกลับไปหาผู้เข้าร่วมการวิจัยได้)</a:t>
            </a:r>
            <a:endParaRPr lang="th-TH" sz="3600" b="1" dirty="0">
              <a:solidFill>
                <a:srgbClr val="FF0000"/>
              </a:solidFill>
              <a:latin typeface="Browallia New" pitchFamily="34" charset="-34"/>
              <a:ea typeface="4804_KwangMD_PukluK" pitchFamily="2" charset="0"/>
              <a:cs typeface="Browallia New" pitchFamily="34" charset="-34"/>
            </a:endParaRPr>
          </a:p>
          <a:p>
            <a:pPr marL="442913" indent="-442913" algn="thaiDist">
              <a:buFont typeface="Wingdings" pitchFamily="2" charset="2"/>
              <a:buChar char="Ø"/>
              <a:defRPr/>
            </a:pPr>
            <a:r>
              <a:rPr lang="th-TH" sz="3600" b="1" dirty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โครงการวิจัยที่ได้รับการรับรองจากคณะกรรมการ</a:t>
            </a:r>
            <a:r>
              <a:rPr lang="th-TH" sz="3600" b="1" dirty="0" smtClean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จริยธรรมการวิจัยจาก</a:t>
            </a:r>
            <a:r>
              <a:rPr lang="th-TH" sz="3600" b="1" dirty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สถาบัน</a:t>
            </a:r>
            <a:r>
              <a:rPr lang="th-TH" sz="3600" b="1" dirty="0" smtClean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อื่น ๆ</a:t>
            </a:r>
          </a:p>
          <a:p>
            <a:pPr marL="442913" indent="-442913" algn="thaiDist">
              <a:buFont typeface="Wingdings" pitchFamily="2" charset="2"/>
              <a:buChar char="Ø"/>
              <a:defRPr/>
            </a:pPr>
            <a:r>
              <a:rPr lang="th-TH" sz="3600" b="1" dirty="0" smtClean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โครงการวิจัยลักษณะนี้มีกรรมการพิจารณา 1 คน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23528" y="5757063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ctr">
              <a:buFont typeface="Wingdings" pitchFamily="2" charset="2"/>
              <a:buChar char="Ø"/>
              <a:defRPr/>
            </a:pPr>
            <a:r>
              <a:rPr lang="th-TH" sz="2400" b="1" dirty="0">
                <a:solidFill>
                  <a:srgbClr val="FF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ยกเว้น </a:t>
            </a:r>
            <a:r>
              <a:rPr lang="th-TH" sz="2400" b="1" dirty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การวิจัยที่ใช้</a:t>
            </a:r>
            <a:r>
              <a:rPr lang="th-TH" sz="2400" b="1" u="sng" dirty="0">
                <a:solidFill>
                  <a:srgbClr val="FF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แฟ้มประวัติผู้ป่วย </a:t>
            </a:r>
            <a:r>
              <a:rPr lang="en-US" sz="2400" b="1" u="sng" dirty="0">
                <a:solidFill>
                  <a:srgbClr val="FF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(Medical records)</a:t>
            </a:r>
          </a:p>
          <a:p>
            <a:pPr algn="ctr">
              <a:defRPr/>
            </a:pPr>
            <a:r>
              <a:rPr lang="th-TH" sz="2400" b="1" dirty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จะต้องปฏิบัติตาม พ.ร.บ. สุขภาพแห่งชาติ พ.ศ.2550 มาตรา 7 และมาตรา 9  ดูเพิ่มเติม</a:t>
            </a:r>
            <a:r>
              <a:rPr lang="en-US" sz="2400" b="1" dirty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: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http://www.acfs.go.th/km/download/act_healthy_2550.pdf</a:t>
            </a:r>
            <a:endParaRPr lang="th-TH" sz="2400" b="1" dirty="0">
              <a:solidFill>
                <a:srgbClr val="FF0000"/>
              </a:solidFill>
              <a:latin typeface="Browallia New" pitchFamily="34" charset="-34"/>
              <a:ea typeface="4804_KwangMD_PukluK" pitchFamily="2" charset="0"/>
              <a:cs typeface="Browallia New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numCol="2"/>
          <a:lstStyle/>
          <a:p>
            <a:pPr marL="0" indent="0" algn="thaiDist">
              <a:buNone/>
            </a:pPr>
            <a:r>
              <a:rPr lang="th-TH" sz="24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มหาวิทยาลัยมหิดล</a:t>
            </a:r>
            <a:r>
              <a:rPr lang="th-TH" sz="24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มีคณะกรรมการจริยธรรมการวิจัยในคนประจำส่วนงาน และชุดกลาง มหาวิทยาลัยมหิดล </a:t>
            </a:r>
            <a:r>
              <a:rPr lang="th-TH" sz="24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จำนวน</a:t>
            </a:r>
            <a:r>
              <a:rPr lang="th-TH" sz="24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ทั้งสิ้น 9 ส่วนงาน </a:t>
            </a:r>
            <a:r>
              <a:rPr lang="th-TH" sz="24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ได้แก่</a:t>
            </a:r>
          </a:p>
          <a:p>
            <a:pPr marL="0" indent="0" algn="thaiDist">
              <a:buNone/>
            </a:pPr>
            <a:endParaRPr lang="en-US" sz="2400" b="1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  <a:p>
            <a:pPr lvl="0" algn="thaiDist"/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คณะกรรมการจริยธรรมการวิจัยใน</a:t>
            </a:r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คน                              ชุด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กลาง มหาวิทยาลัยมหิดล</a:t>
            </a:r>
            <a:endParaRPr lang="en-US" sz="2400" b="1" dirty="0">
              <a:latin typeface="Browallia New" pitchFamily="34" charset="-34"/>
              <a:cs typeface="Browallia New" pitchFamily="34" charset="-34"/>
            </a:endParaRPr>
          </a:p>
          <a:p>
            <a:pPr lvl="0" algn="thaiDist"/>
            <a:r>
              <a:rPr lang="th-TH" sz="24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คณะกรรมการจริยธรรมการวิจัยในคน </a:t>
            </a:r>
            <a:r>
              <a:rPr lang="th-TH" sz="24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                               คณะ</a:t>
            </a:r>
            <a:r>
              <a:rPr lang="th-TH" sz="2400" b="1" dirty="0" err="1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แพทยศาสตร์ศิ</a:t>
            </a:r>
            <a:r>
              <a:rPr lang="th-TH" sz="24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ริราชพยาบาล</a:t>
            </a:r>
            <a:endParaRPr lang="en-US" sz="2400" b="1" dirty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  <a:p>
            <a:pPr lvl="0" algn="thaiDist"/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คณะกรรมการจริยธรรมการวิจัยในคน </a:t>
            </a:r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    คณะเวชศาสตร์เขตร้อน</a:t>
            </a:r>
          </a:p>
          <a:p>
            <a:pPr lvl="0" algn="thaiDist"/>
            <a:endParaRPr lang="th-TH" sz="2400" b="1" dirty="0">
              <a:latin typeface="Browallia New" pitchFamily="34" charset="-34"/>
              <a:cs typeface="Browallia New" pitchFamily="34" charset="-34"/>
            </a:endParaRPr>
          </a:p>
          <a:p>
            <a:pPr lvl="0" algn="thaiDist"/>
            <a:endParaRPr lang="en-US" sz="2400" b="1" dirty="0">
              <a:latin typeface="Browallia New" pitchFamily="34" charset="-34"/>
              <a:cs typeface="Browallia New" pitchFamily="34" charset="-34"/>
            </a:endParaRPr>
          </a:p>
          <a:p>
            <a:pPr lvl="0" algn="thaiDist"/>
            <a:r>
              <a:rPr lang="th-TH" sz="24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คณะกรรมการจริยธรรมการวิจัยในคน </a:t>
            </a:r>
            <a:r>
              <a:rPr lang="th-TH" sz="24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                         คณะ</a:t>
            </a:r>
            <a:r>
              <a:rPr lang="th-TH" sz="24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แพทยศาสตร์โรงพยาบาลรามาธิบดี</a:t>
            </a:r>
            <a:endParaRPr lang="en-US" sz="2400" b="1" dirty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  <a:p>
            <a:pPr lvl="0" algn="thaiDist"/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คณะกรรมการจริยธรรมการวิจัยในคน </a:t>
            </a:r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       คณะ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สาธารณสุขศาสตร์</a:t>
            </a:r>
            <a:endParaRPr lang="en-US" sz="2400" b="1" dirty="0">
              <a:latin typeface="Browallia New" pitchFamily="34" charset="-34"/>
              <a:cs typeface="Browallia New" pitchFamily="34" charset="-34"/>
            </a:endParaRPr>
          </a:p>
          <a:p>
            <a:pPr lvl="0" algn="thaiDist"/>
            <a:r>
              <a:rPr lang="th-TH" sz="24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คณะกรรมการจริยธรรมการวิจัยในคน </a:t>
            </a:r>
            <a:r>
              <a:rPr lang="th-TH" sz="24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              คณะ</a:t>
            </a:r>
            <a:r>
              <a:rPr lang="th-TH" sz="2400" b="1" dirty="0" err="1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ทันต</a:t>
            </a:r>
            <a:r>
              <a:rPr lang="th-TH" sz="24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แพทยศาสตร์และคณะเภสัชศาสตร์</a:t>
            </a:r>
            <a:endParaRPr lang="en-US" sz="2400" b="1" dirty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  <a:p>
            <a:pPr lvl="0" algn="thaiDist"/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คณะกรรมการจริยธรรมการวิจัยในคน </a:t>
            </a:r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     คณะ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พยาบาลศาสตร์</a:t>
            </a:r>
            <a:endParaRPr lang="en-US" sz="2400" b="1" dirty="0">
              <a:latin typeface="Browallia New" pitchFamily="34" charset="-34"/>
              <a:cs typeface="Browallia New" pitchFamily="34" charset="-34"/>
            </a:endParaRPr>
          </a:p>
          <a:p>
            <a:pPr lvl="0" algn="thaiDist"/>
            <a:r>
              <a:rPr lang="th-TH" sz="2400" b="1" u="sng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คณะกรรมการจริยธรรมการวิจัยในคน </a:t>
            </a:r>
            <a:r>
              <a:rPr lang="th-TH" sz="2400" b="1" u="sng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    สาขา</a:t>
            </a:r>
            <a:r>
              <a:rPr lang="th-TH" sz="2400" b="1" u="sng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สังคมศาสตร์</a:t>
            </a:r>
            <a:endParaRPr lang="en-US" sz="2400" b="1" u="sng" dirty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คณะกรรมการจริยธรรมการวิจัยในคน สถาบันวิจัยประชากรและสังคม</a:t>
            </a:r>
          </a:p>
        </p:txBody>
      </p:sp>
    </p:spTree>
    <p:extLst>
      <p:ext uri="{BB962C8B-B14F-4D97-AF65-F5344CB8AC3E}">
        <p14:creationId xmlns:p14="http://schemas.microsoft.com/office/powerpoint/2010/main" val="18021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b="1" dirty="0" smtClean="0"/>
              <a:t>พ.ร.บ.สุขภาพแห่งชาติ </a:t>
            </a:r>
            <a:br>
              <a:rPr lang="th-TH" b="1" dirty="0" smtClean="0"/>
            </a:br>
            <a:r>
              <a:rPr lang="th-TH" b="1" dirty="0" smtClean="0"/>
              <a:t>พ.ศ.2550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1628800"/>
            <a:ext cx="4258816" cy="5069160"/>
          </a:xfrm>
        </p:spPr>
        <p:txBody>
          <a:bodyPr/>
          <a:lstStyle/>
          <a:p>
            <a:pPr algn="thaiDist"/>
            <a:r>
              <a:rPr lang="th-TH" sz="2800" b="1" dirty="0" smtClean="0"/>
              <a:t>มาตรา 7</a:t>
            </a:r>
            <a:r>
              <a:rPr lang="th-TH" sz="2800" dirty="0" smtClean="0"/>
              <a:t> ข้อมูลด้านสุขภาพของบุคคลเป็นความลับส่วนบุคคล ผู้ใดจะนำไปเปิดเผยในประการที่น่าจะทำให้บุคคลนั้นเสียหายไม่ได้ เว้นแต่การเปิดเผยนั้นเป็นไปตามความประสงค์ของบุคคลนั้นโดยตรง หรือมีกฎหมายเฉพาะบัญญัติให้ต้องเปิดเผย และไม่ว่ากรณีใด ๆ ผู้ใดจะอาศัยอำนาจหรือสิทธิตามกฎหมายว่าด้วยข้อมูลข่าวสารของราชการ หรือกฎหมายอื่น เพื่อขอเอกสารเกี่ยวกับข้อมูลด้านสุขภาพของบุคคลที่ไม่ใช่ของตนไม่ได้ </a:t>
            </a:r>
          </a:p>
          <a:p>
            <a:endParaRPr lang="th-TH" dirty="0"/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 bwMode="auto">
          <a:xfrm>
            <a:off x="4572039" y="1580784"/>
            <a:ext cx="4258816" cy="50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2800" b="1" dirty="0" smtClean="0"/>
              <a:t>มาตรา 9</a:t>
            </a:r>
            <a:r>
              <a:rPr lang="th-TH" sz="2800" dirty="0" smtClean="0"/>
              <a:t> ในกรณีที่ผู้ประกอบวิชาชีพด้านสาธารณสุขประสงค์จะใช้ผู้รับบริการเป็นส่วนหนึ่งของการทดลองในงานวิจัย ผู้ประกอบวิชาชีพด้านสาธารณสุขต้องแจ้งให้ผู้รับบริการทราบล่วงหน้า และต้องได้รับความยินยอมเป็นหนังสือจากผู้รับบริการก่อน จึงจะดำเนินการได้ ความยินยอมดังกล่าว ผู้รับบริการจะเพิกถอนเสียเมื่อใดก็ได้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911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3600" b="1" dirty="0" smtClean="0"/>
              <a:t>พ.ร.บ.</a:t>
            </a:r>
            <a:br>
              <a:rPr lang="th-TH" sz="3600" b="1" dirty="0" smtClean="0"/>
            </a:br>
            <a:r>
              <a:rPr lang="th-TH" sz="3600" b="1" dirty="0" smtClean="0"/>
              <a:t>ข้อมูล</a:t>
            </a:r>
            <a:r>
              <a:rPr lang="th-TH" sz="3600" b="1" dirty="0"/>
              <a:t>ข่าวสารของราชการ </a:t>
            </a:r>
            <a:r>
              <a:rPr lang="th-TH" sz="3600" b="1" dirty="0" smtClean="0"/>
              <a:t/>
            </a:r>
            <a:br>
              <a:rPr lang="th-TH" sz="3600" b="1" dirty="0" smtClean="0"/>
            </a:br>
            <a:r>
              <a:rPr lang="th-TH" sz="3600" b="1" dirty="0" smtClean="0"/>
              <a:t>พ.ศ.</a:t>
            </a:r>
            <a:r>
              <a:rPr lang="th-TH" sz="3600" b="1" dirty="0"/>
              <a:t>2540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b="1" dirty="0" smtClean="0">
                <a:solidFill>
                  <a:srgbClr val="C00000"/>
                </a:solidFill>
              </a:rPr>
              <a:t>มาตรา </a:t>
            </a:r>
            <a:r>
              <a:rPr lang="th-TH" b="1" dirty="0">
                <a:solidFill>
                  <a:srgbClr val="C00000"/>
                </a:solidFill>
              </a:rPr>
              <a:t>24 </a:t>
            </a:r>
            <a:r>
              <a:rPr lang="th-TH" b="1" dirty="0"/>
              <a:t>หน่วยงานของรัฐจะเปิดเผยข้อมูลข่าวสารส่วนบุคคลที่อยู่ในความควบคุมดูแลของตนต่อหน่วยงานของรัฐแห่งอื่นหรือผู้อื่น โดยปราศจากความยินยอมเป็นหนังสือของเจ้าของข้อมูลที่ให้ไว้ล่วงหน้าหรือในขณะนั้นมิได้ เว้นแต่เป็นการเปิดเผยดังต่อไปนี้ </a:t>
            </a:r>
            <a:r>
              <a:rPr lang="th-TH" b="1" dirty="0">
                <a:solidFill>
                  <a:srgbClr val="C00000"/>
                </a:solidFill>
              </a:rPr>
              <a:t>(4) เป็นการให้เพื่อประโยชน์ในการศึกษาวิจัย โดยไม่ระบุชื่อหรือส่วนที่ทำให้รู้ว่าเป็นข้อมูลข่าวสารส่วนบุคคลที่เกี่ยวกับบุคคลใด</a:t>
            </a:r>
          </a:p>
        </p:txBody>
      </p:sp>
    </p:spTree>
    <p:extLst>
      <p:ext uri="{BB962C8B-B14F-4D97-AF65-F5344CB8AC3E}">
        <p14:creationId xmlns:p14="http://schemas.microsoft.com/office/powerpoint/2010/main" val="26323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4000" b="1" dirty="0" smtClean="0"/>
              <a:t>ข้อมูลส่วนตัว/ข้อมูลส่วนบุคคล?</a:t>
            </a:r>
            <a:endParaRPr lang="th-TH" sz="40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ชื่อ</a:t>
            </a:r>
            <a:r>
              <a:rPr lang="th-TH" b="1" dirty="0">
                <a:latin typeface="Browallia New" pitchFamily="34" charset="-34"/>
                <a:cs typeface="Browallia New" pitchFamily="34" charset="-34"/>
              </a:rPr>
              <a:t>-สกุล เลขที่บัตรประชาชน </a:t>
            </a:r>
            <a:r>
              <a:rPr lang="en-US" b="1" dirty="0">
                <a:latin typeface="Browallia New" pitchFamily="34" charset="-34"/>
                <a:cs typeface="Browallia New" pitchFamily="34" charset="-34"/>
              </a:rPr>
              <a:t>Medical record No. </a:t>
            </a:r>
            <a:r>
              <a:rPr lang="th-TH" b="1" dirty="0">
                <a:latin typeface="Browallia New" pitchFamily="34" charset="-34"/>
                <a:cs typeface="Browallia New" pitchFamily="34" charset="-34"/>
              </a:rPr>
              <a:t>ที่อยู่ วันเกิด หมายเลขโทรศัพท์ อี</a:t>
            </a:r>
            <a:r>
              <a:rPr lang="th-TH" b="1" dirty="0" err="1">
                <a:latin typeface="Browallia New" pitchFamily="34" charset="-34"/>
                <a:cs typeface="Browallia New" pitchFamily="34" charset="-34"/>
              </a:rPr>
              <a:t>เมล</a:t>
            </a:r>
            <a:r>
              <a:rPr lang="th-TH" b="1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b="1" dirty="0">
                <a:latin typeface="Browallia New" pitchFamily="34" charset="-34"/>
                <a:cs typeface="Browallia New" pitchFamily="34" charset="-34"/>
              </a:rPr>
              <a:t>IP address </a:t>
            </a:r>
            <a:r>
              <a:rPr lang="th-TH" b="1" dirty="0">
                <a:latin typeface="Browallia New" pitchFamily="34" charset="-34"/>
                <a:cs typeface="Browallia New" pitchFamily="34" charset="-34"/>
              </a:rPr>
              <a:t>เลขที่บัญชีธนาคาร รูปถ่าย ลายนิ้วมือ เลขทะเบียนรถ </a:t>
            </a:r>
            <a:r>
              <a:rPr lang="en-US" b="1" dirty="0">
                <a:latin typeface="Browallia New" pitchFamily="34" charset="-34"/>
                <a:cs typeface="Browallia New" pitchFamily="34" charset="-34"/>
              </a:rPr>
              <a:t>IMEI </a:t>
            </a:r>
            <a:r>
              <a:rPr lang="th-TH" b="1" dirty="0">
                <a:latin typeface="Browallia New" pitchFamily="34" charset="-34"/>
                <a:cs typeface="Browallia New" pitchFamily="34" charset="-34"/>
              </a:rPr>
              <a:t>และอื่น 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ๆ</a:t>
            </a:r>
          </a:p>
          <a:p>
            <a:pPr algn="thaiDist"/>
            <a:r>
              <a:rPr lang="th-TH" sz="28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ข้อมูลข่าวสารส่วน</a:t>
            </a:r>
            <a:r>
              <a:rPr lang="th-TH" sz="28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บุคคล </a:t>
            </a:r>
            <a:r>
              <a:rPr lang="th-TH" sz="28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หมายความ</a:t>
            </a:r>
            <a:r>
              <a:rPr lang="th-TH" sz="28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ว่า ข้อมูลข่าวสารเกี่ยวกับสิ่งเฉพาะตัวของบุคคล เช่น การศึกษา ฐานะการเงิน ประวัติสุขภาพ ประวัติอาชญากรรม หรือประวัติการ</a:t>
            </a:r>
            <a:r>
              <a:rPr lang="th-TH" sz="28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ทำงาน </a:t>
            </a:r>
            <a:r>
              <a:rPr lang="th-TH" sz="28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บรรดาที่มีชื่อของผู้นั้นหรือมีเลขหมาย รหัส หรือสิ่งบอกลักษณะอื่นที่</a:t>
            </a:r>
            <a:r>
              <a:rPr lang="th-TH" sz="28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ทำให้</a:t>
            </a:r>
            <a:r>
              <a:rPr lang="th-TH" sz="28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รู้ตัวผู้นั้นได้ เช่น ลายพิมพ์นิ้วมือ แผ่นบันทึกลักษณะเสียงของคนหรือรูปถ่าย และให้หมายความรวมถึงข้อมูลข่าวสารเกี่ยวกับสิ่งเฉพาะตัวของผู้ที่ถึงแก่กรรมแล้วด้วย </a:t>
            </a:r>
            <a:r>
              <a:rPr lang="th-TH" sz="28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(พ.ร.บ.ข้อมูลข่าวสารราชการ พ.ศ.2540)</a:t>
            </a:r>
            <a:endParaRPr lang="th-TH" sz="2800" b="1" dirty="0" smtClean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34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ชื่อเรื่อง 1"/>
          <p:cNvSpPr>
            <a:spLocks noGrp="1"/>
          </p:cNvSpPr>
          <p:nvPr>
            <p:ph type="title"/>
          </p:nvPr>
        </p:nvSpPr>
        <p:spPr>
          <a:xfrm>
            <a:off x="894845" y="260648"/>
            <a:ext cx="8229600" cy="1143000"/>
          </a:xfrm>
        </p:spPr>
        <p:txBody>
          <a:bodyPr/>
          <a:lstStyle/>
          <a:p>
            <a:pPr algn="r"/>
            <a:r>
              <a:rPr lang="th-TH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ตัวอย่างเช่นการศึกษาเรื่อง</a:t>
            </a:r>
            <a:r>
              <a:rPr lang="en-US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:</a:t>
            </a:r>
            <a:r>
              <a:rPr lang="th-TH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 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628800"/>
            <a:ext cx="8353425" cy="4897437"/>
          </a:xfrm>
        </p:spPr>
        <p:txBody>
          <a:bodyPr/>
          <a:lstStyle/>
          <a:p>
            <a:pPr algn="thaiDist">
              <a:defRPr/>
            </a:pPr>
            <a:r>
              <a:rPr lang="th-TH" sz="36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แนวทางการเตรียมการสำหรับการแสดงบทประพันธ์เบสทรอมโบนศตวรรษที่ </a:t>
            </a:r>
            <a:r>
              <a:rPr lang="th-TH" sz="36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20</a:t>
            </a:r>
            <a:endParaRPr lang="en-US" sz="3600" b="1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  <a:p>
            <a:pPr algn="thaiDist">
              <a:defRPr/>
            </a:pPr>
            <a:r>
              <a:rPr lang="th-TH" sz="36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การถอดรหัสโครงสร้าง</a:t>
            </a:r>
            <a:r>
              <a:rPr lang="th-TH" sz="3600" b="1" dirty="0" err="1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ในนว</a:t>
            </a:r>
            <a:r>
              <a:rPr lang="th-TH" sz="36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นิยายไทย พ.ศ.</a:t>
            </a:r>
            <a:r>
              <a:rPr lang="th-TH" sz="36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2475-2500</a:t>
            </a:r>
            <a:endParaRPr lang="th-TH" sz="3600" b="1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  <a:p>
            <a:pPr algn="thaiDist">
              <a:defRPr/>
            </a:pPr>
            <a:r>
              <a:rPr lang="th-TH" sz="36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การคุมคามทางเพศบนอินเทอร์เน็ต: ศึกษาเปรียบเทียบมาตรการทางกฎหมายในประเทศไทย อังกฤษ และสาธารณรัฐ</a:t>
            </a:r>
            <a:r>
              <a:rPr lang="th-TH" sz="36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เกาหลี</a:t>
            </a:r>
            <a:endParaRPr lang="th-TH" sz="3600" b="1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  <a:p>
            <a:pPr algn="thaiDist">
              <a:defRPr/>
            </a:pPr>
            <a:r>
              <a:rPr lang="th-TH" sz="36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ความสัมพันธ์ระหว่างปัจจัยทางประชากร และความเพียงพอรายได้ การออมในประชากรสูงอายุ: การสำรวจระดับชาติในประเทศไทย</a:t>
            </a:r>
          </a:p>
        </p:txBody>
      </p:sp>
    </p:spTree>
    <p:extLst>
      <p:ext uri="{BB962C8B-B14F-4D97-AF65-F5344CB8AC3E}">
        <p14:creationId xmlns:p14="http://schemas.microsoft.com/office/powerpoint/2010/main" val="19311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สี่เหลี่ยมผืนผ้า 3"/>
          <p:cNvSpPr>
            <a:spLocks noChangeArrowheads="1"/>
          </p:cNvSpPr>
          <p:nvPr/>
        </p:nvSpPr>
        <p:spPr bwMode="auto">
          <a:xfrm>
            <a:off x="3169755" y="548680"/>
            <a:ext cx="59763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(2)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Expedited review (</a:t>
            </a:r>
            <a:r>
              <a:rPr lang="th-TH" sz="5400" b="1" dirty="0">
                <a:solidFill>
                  <a:srgbClr val="C0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แบบเร็ว</a:t>
            </a:r>
            <a:r>
              <a:rPr lang="en-US" sz="5400" b="1" dirty="0">
                <a:solidFill>
                  <a:srgbClr val="C0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)</a:t>
            </a:r>
            <a:endParaRPr lang="th-TH" sz="5400" b="1" dirty="0">
              <a:solidFill>
                <a:srgbClr val="C00000"/>
              </a:solidFill>
              <a:latin typeface="Browallia New" pitchFamily="34" charset="-34"/>
              <a:ea typeface="4804_KwangMD_PukluK" pitchFamily="2" charset="0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13" y="1846560"/>
            <a:ext cx="8208962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>
              <a:defRPr/>
            </a:pPr>
            <a:endParaRPr lang="th-TH" sz="3200" dirty="0">
              <a:solidFill>
                <a:srgbClr val="3333FF"/>
              </a:solidFill>
              <a:latin typeface="Angsana New" pitchFamily="18" charset="-34"/>
              <a:ea typeface="4804_KwangMD_PukluK" pitchFamily="2" charset="0"/>
              <a:cs typeface="Angsana New" pitchFamily="18" charset="-34"/>
            </a:endParaRPr>
          </a:p>
          <a:p>
            <a:pPr algn="thaiDist">
              <a:buFont typeface="Wingdings" pitchFamily="2" charset="2"/>
              <a:buChar char="Ø"/>
              <a:defRPr/>
            </a:pPr>
            <a:r>
              <a:rPr lang="th-TH" sz="3600" b="1" dirty="0">
                <a:solidFill>
                  <a:srgbClr val="3333FF"/>
                </a:solidFill>
                <a:latin typeface="Angsana New" pitchFamily="18" charset="-34"/>
                <a:ea typeface="4804_KwangMD_PukluK" pitchFamily="2" charset="0"/>
              </a:rPr>
              <a:t> </a:t>
            </a:r>
            <a:r>
              <a:rPr lang="th-TH" sz="3600" b="1" dirty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โครงการวิจัยที่</a:t>
            </a:r>
            <a:r>
              <a:rPr lang="th-TH" sz="3600" b="1" dirty="0">
                <a:solidFill>
                  <a:srgbClr val="FF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มีความเสี่ยง</a:t>
            </a:r>
            <a:r>
              <a:rPr lang="th-TH" sz="3600" b="1" dirty="0" smtClean="0">
                <a:solidFill>
                  <a:srgbClr val="FF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ต่ำ</a:t>
            </a:r>
          </a:p>
          <a:p>
            <a:pPr algn="thaiDist">
              <a:buFont typeface="Wingdings" pitchFamily="2" charset="2"/>
              <a:buChar char="Ø"/>
              <a:defRPr/>
            </a:pPr>
            <a:r>
              <a:rPr lang="th-TH" sz="3600" b="1" dirty="0" smtClean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 เป็น</a:t>
            </a:r>
            <a:r>
              <a:rPr lang="th-TH" sz="3600" b="1" dirty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โครงการวิจัยที่มีการ</a:t>
            </a:r>
            <a:r>
              <a:rPr lang="th-TH" sz="3600" b="1" dirty="0">
                <a:solidFill>
                  <a:srgbClr val="FF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เก็บข้อมูลด้วยการสัมภาษณ์ สังเกต สนทนากลุ่ม หรือตอบแบบสอบถาม เป็น</a:t>
            </a:r>
            <a:r>
              <a:rPr lang="th-TH" sz="3600" b="1" dirty="0" smtClean="0">
                <a:solidFill>
                  <a:srgbClr val="FF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ต้น</a:t>
            </a:r>
            <a:endParaRPr lang="th-TH" sz="3600" b="1" dirty="0">
              <a:solidFill>
                <a:srgbClr val="FF0000"/>
              </a:solidFill>
              <a:latin typeface="Browallia New" pitchFamily="34" charset="-34"/>
              <a:ea typeface="4804_KwangMD_PukluK" pitchFamily="2" charset="0"/>
              <a:cs typeface="Browallia New" pitchFamily="34" charset="-34"/>
            </a:endParaRPr>
          </a:p>
          <a:p>
            <a:pPr algn="thaiDist">
              <a:buFont typeface="Wingdings" pitchFamily="2" charset="2"/>
              <a:buChar char="Ø"/>
              <a:defRPr/>
            </a:pPr>
            <a:r>
              <a:rPr lang="th-TH" sz="3600" b="1" dirty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 โครงการวิจัยที่เกี่ยวกับ</a:t>
            </a:r>
            <a:r>
              <a:rPr lang="th-TH" sz="3600" b="1" dirty="0">
                <a:solidFill>
                  <a:srgbClr val="FF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กระบวนการเรียนการ</a:t>
            </a:r>
            <a:r>
              <a:rPr lang="th-TH" sz="3600" b="1" dirty="0" smtClean="0">
                <a:solidFill>
                  <a:srgbClr val="FF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สอน/ประเด็นที่ศึกษาไม่ใช่ประเด็นอ่อนไหว </a:t>
            </a:r>
            <a:r>
              <a:rPr lang="th-TH" sz="3600" b="1" i="1" u="sng" dirty="0" smtClean="0">
                <a:solidFill>
                  <a:srgbClr val="00206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หรือ</a:t>
            </a:r>
            <a:endParaRPr lang="th-TH" sz="3600" b="1" i="1" u="sng" dirty="0">
              <a:solidFill>
                <a:srgbClr val="002060"/>
              </a:solidFill>
              <a:latin typeface="Browallia New" pitchFamily="34" charset="-34"/>
              <a:ea typeface="4804_KwangMD_PukluK" pitchFamily="2" charset="0"/>
              <a:cs typeface="Browallia New" pitchFamily="34" charset="-34"/>
            </a:endParaRPr>
          </a:p>
          <a:p>
            <a:pPr algn="thaiDist">
              <a:buFont typeface="Wingdings" pitchFamily="2" charset="2"/>
              <a:buChar char="Ø"/>
              <a:defRPr/>
            </a:pPr>
            <a:r>
              <a:rPr lang="th-TH" sz="3600" b="1" dirty="0" smtClean="0">
                <a:solidFill>
                  <a:srgbClr val="FF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 ไม่มี</a:t>
            </a:r>
            <a:r>
              <a:rPr lang="th-TH" sz="3600" b="1" dirty="0" smtClean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ผู้เข้าร่วมการ</a:t>
            </a:r>
            <a:r>
              <a:rPr lang="th-TH" sz="3600" b="1" dirty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วิจัยที่</a:t>
            </a:r>
            <a:r>
              <a:rPr lang="th-TH" sz="3600" b="1" dirty="0" smtClean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เป็น</a:t>
            </a:r>
            <a:r>
              <a:rPr lang="th-TH" sz="3600" b="1" dirty="0" smtClean="0">
                <a:solidFill>
                  <a:srgbClr val="FF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กลุ่มเปราะบาง</a:t>
            </a:r>
          </a:p>
          <a:p>
            <a:pPr marL="354013" indent="-354013" algn="thaiDist">
              <a:buFont typeface="Wingdings" pitchFamily="2" charset="2"/>
              <a:buChar char="Ø"/>
              <a:defRPr/>
            </a:pPr>
            <a:r>
              <a:rPr lang="th-TH" sz="3600" b="1" dirty="0" smtClean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โครงการวิจัยนี้จะมีกรรมการพิจารณา 1 คน</a:t>
            </a:r>
            <a:endParaRPr lang="th-TH" sz="3200" dirty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pPr algn="r"/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ตัวอย่างเช่นการศึกษาเรื่อง</a:t>
            </a: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: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 </a:t>
            </a:r>
          </a:p>
        </p:txBody>
      </p:sp>
      <p:sp>
        <p:nvSpPr>
          <p:cNvPr id="1024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288" y="1700213"/>
            <a:ext cx="8353425" cy="4897437"/>
          </a:xfrm>
        </p:spPr>
        <p:txBody>
          <a:bodyPr/>
          <a:lstStyle/>
          <a:p>
            <a:pPr algn="thaiDist"/>
            <a:r>
              <a:rPr lang="th-TH" sz="44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กระบวนการพัฒนา</a:t>
            </a:r>
            <a:r>
              <a:rPr lang="th-TH" sz="4400" b="1" u="sng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เยาวชน</a:t>
            </a:r>
            <a:r>
              <a:rPr lang="th-TH" sz="44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ให้มีความเป็นพลเมืองจากทุกภาคส่วนในระดับ</a:t>
            </a:r>
            <a:r>
              <a:rPr lang="th-TH" sz="44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จังหวัด</a:t>
            </a:r>
          </a:p>
          <a:p>
            <a:pPr algn="thaiDist" fontAlgn="t"/>
            <a:r>
              <a:rPr lang="th-TH" sz="4400" b="1" dirty="0">
                <a:solidFill>
                  <a:srgbClr val="C00000"/>
                </a:solidFill>
              </a:rPr>
              <a:t>แนวทางการจัดเรียนการสอนขับร้องเพลงสมัยนิยมและการเตรียมความพร้อมสำหรับการประกวดร้องเพลงสมัยนิยมใน</a:t>
            </a:r>
            <a:r>
              <a:rPr lang="th-TH" sz="4400" b="1" u="sng" dirty="0">
                <a:solidFill>
                  <a:srgbClr val="C00000"/>
                </a:solidFill>
              </a:rPr>
              <a:t>เด็กอายุ 6-8 ปี</a:t>
            </a:r>
            <a:endParaRPr lang="th-TH" sz="4400" b="1" u="sng" dirty="0">
              <a:solidFill>
                <a:srgbClr val="C00000"/>
              </a:solidFill>
              <a:latin typeface="Angsana New"/>
            </a:endParaRPr>
          </a:p>
          <a:p>
            <a:pPr algn="thaiDist"/>
            <a:r>
              <a:rPr lang="th-TH" sz="4400" b="1" u="sng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สูงวัย</a:t>
            </a:r>
            <a:r>
              <a:rPr lang="th-TH" sz="44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ไม่เสพสื่ออย่างสุ่มเสี่ยง : สร้างนักสื่อสารสุขภาวะที่รู้เท่าทันสื่อและสารสนเทศ</a:t>
            </a:r>
            <a:endParaRPr lang="th-TH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95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สี่เหลี่ยมผืนผ้า 3"/>
          <p:cNvSpPr>
            <a:spLocks noChangeArrowheads="1"/>
          </p:cNvSpPr>
          <p:nvPr/>
        </p:nvSpPr>
        <p:spPr bwMode="auto">
          <a:xfrm>
            <a:off x="1475656" y="617763"/>
            <a:ext cx="715612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(3)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Full board </a:t>
            </a:r>
            <a:r>
              <a:rPr lang="en-US" sz="5400" b="1" dirty="0">
                <a:solidFill>
                  <a:srgbClr val="C0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review (</a:t>
            </a:r>
            <a:r>
              <a:rPr lang="th-TH" sz="5400" b="1" dirty="0">
                <a:solidFill>
                  <a:srgbClr val="C0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แบบเต็มคณะ)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684213" y="1523938"/>
            <a:ext cx="8208962" cy="104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/>
            <a:endParaRPr lang="th-TH" sz="4800" dirty="0">
              <a:solidFill>
                <a:srgbClr val="3333FF"/>
              </a:solidFill>
              <a:latin typeface="Angsana New" pitchFamily="18" charset="-34"/>
              <a:ea typeface="4804_KwangMD_PukluK" pitchFamily="2" charset="0"/>
              <a:cs typeface="Angsana New" pitchFamily="18" charset="-34"/>
            </a:endParaRPr>
          </a:p>
          <a:p>
            <a:pPr algn="thaiDist">
              <a:buFont typeface="Wingdings" pitchFamily="2" charset="2"/>
              <a:buChar char="Ø"/>
            </a:pPr>
            <a:r>
              <a:rPr lang="th-TH" sz="4800" dirty="0">
                <a:solidFill>
                  <a:srgbClr val="3333FF"/>
                </a:solidFill>
                <a:latin typeface="Angsana New" pitchFamily="18" charset="-34"/>
                <a:ea typeface="4804_KwangMD_PukluK" pitchFamily="2" charset="0"/>
                <a:cs typeface="Angsana New" pitchFamily="18" charset="-34"/>
              </a:rPr>
              <a:t> </a:t>
            </a:r>
            <a:r>
              <a:rPr lang="th-TH" sz="4800" b="1" dirty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โครงการวิจัยที่มีความเสี่ยง</a:t>
            </a:r>
            <a:r>
              <a:rPr lang="th-TH" sz="4800" b="1" dirty="0" smtClean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สูง </a:t>
            </a:r>
            <a:r>
              <a:rPr lang="th-TH" sz="4800" b="1" u="sng" dirty="0" smtClean="0">
                <a:solidFill>
                  <a:srgbClr val="00206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และ</a:t>
            </a:r>
            <a:endParaRPr lang="th-TH" sz="4800" b="1" u="sng" dirty="0">
              <a:solidFill>
                <a:srgbClr val="3333FF"/>
              </a:solidFill>
              <a:latin typeface="Browallia New" pitchFamily="34" charset="-34"/>
              <a:ea typeface="4804_KwangMD_PukluK" pitchFamily="2" charset="0"/>
              <a:cs typeface="Browallia New" pitchFamily="34" charset="-34"/>
            </a:endParaRPr>
          </a:p>
          <a:p>
            <a:pPr algn="thaiDist">
              <a:buFont typeface="Wingdings" pitchFamily="2" charset="2"/>
              <a:buChar char="Ø"/>
            </a:pPr>
            <a:r>
              <a:rPr lang="th-TH" sz="4800" b="1" dirty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 โครงการวิจัยที่เกี่ยวข้องกับกลุ่ม</a:t>
            </a:r>
            <a:r>
              <a:rPr lang="th-TH" sz="4800" b="1" dirty="0" smtClean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เปราะบาง</a:t>
            </a:r>
          </a:p>
          <a:p>
            <a:pPr algn="thaiDist">
              <a:buFont typeface="Wingdings" pitchFamily="2" charset="2"/>
              <a:buChar char="Ø"/>
            </a:pPr>
            <a:r>
              <a:rPr lang="th-TH" sz="4800" b="1" dirty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  </a:t>
            </a:r>
            <a:r>
              <a:rPr lang="th-TH" sz="4800" b="1" dirty="0" smtClean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ประเด็นที่ศึกษามีความอ่อนไหว </a:t>
            </a:r>
            <a:r>
              <a:rPr lang="th-TH" sz="4800" b="1" u="sng" dirty="0" smtClean="0">
                <a:solidFill>
                  <a:srgbClr val="00206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และ</a:t>
            </a:r>
          </a:p>
          <a:p>
            <a:pPr algn="thaiDist">
              <a:buFont typeface="Wingdings" pitchFamily="2" charset="2"/>
              <a:buChar char="Ø"/>
            </a:pPr>
            <a:r>
              <a:rPr lang="th-TH" sz="4800" b="1" dirty="0" smtClean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 โครงการวิจัย</a:t>
            </a:r>
            <a:r>
              <a:rPr lang="th-TH" sz="4800" b="1" dirty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นี้จะมี</a:t>
            </a:r>
            <a:r>
              <a:rPr lang="th-TH" sz="4800" b="1" dirty="0">
                <a:solidFill>
                  <a:srgbClr val="FF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กรรมการ</a:t>
            </a:r>
            <a:r>
              <a:rPr lang="th-TH" sz="4800" b="1" dirty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พิจารณา </a:t>
            </a:r>
            <a:r>
              <a:rPr lang="th-TH" sz="4800" b="1" dirty="0" smtClean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             2 คน และ </a:t>
            </a:r>
            <a:r>
              <a:rPr lang="en-US" sz="4800" b="1" dirty="0" smtClean="0">
                <a:solidFill>
                  <a:srgbClr val="FF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Lay person </a:t>
            </a:r>
            <a:r>
              <a:rPr lang="th-TH" sz="4800" b="1" dirty="0" smtClean="0">
                <a:solidFill>
                  <a:srgbClr val="3333FF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ซึ่งเป็นตัวแทนของผู้เข้าร่วมการวิจัยร่วมพิจารณา</a:t>
            </a:r>
            <a:endParaRPr lang="th-TH" sz="4400" dirty="0">
              <a:latin typeface="Browallia New" pitchFamily="34" charset="-34"/>
              <a:cs typeface="Browallia New" pitchFamily="34" charset="-34"/>
            </a:endParaRPr>
          </a:p>
          <a:p>
            <a:pPr algn="thaiDist">
              <a:buFont typeface="Wingdings" pitchFamily="2" charset="2"/>
              <a:buChar char="Ø"/>
            </a:pPr>
            <a:endParaRPr lang="th-TH" sz="4800" b="1" dirty="0">
              <a:solidFill>
                <a:srgbClr val="3333FF"/>
              </a:solidFill>
              <a:latin typeface="Angsana New" pitchFamily="18" charset="-34"/>
              <a:ea typeface="4804_KwangMD_PukluK" pitchFamily="2" charset="0"/>
              <a:cs typeface="Angsana New" pitchFamily="18" charset="-34"/>
            </a:endParaRPr>
          </a:p>
          <a:p>
            <a:pPr algn="thaiDist"/>
            <a:endParaRPr lang="th-TH" sz="4800" dirty="0">
              <a:solidFill>
                <a:srgbClr val="3333FF"/>
              </a:solidFill>
              <a:latin typeface="Angsana New" pitchFamily="18" charset="-34"/>
              <a:ea typeface="4804_KwangMD_PukluK" pitchFamily="2" charset="0"/>
              <a:cs typeface="Angsana New" pitchFamily="18" charset="-34"/>
            </a:endParaRPr>
          </a:p>
          <a:p>
            <a:pPr algn="thaiDist">
              <a:buFont typeface="Wingdings" pitchFamily="2" charset="2"/>
              <a:buChar char="Ø"/>
            </a:pPr>
            <a:endParaRPr lang="th-TH" sz="4800" dirty="0">
              <a:solidFill>
                <a:srgbClr val="3333FF"/>
              </a:solidFill>
              <a:latin typeface="Angsana New" pitchFamily="18" charset="-34"/>
              <a:ea typeface="4804_KwangMD_PukluK" pitchFamily="2" charset="0"/>
              <a:cs typeface="Angsana New" pitchFamily="18" charset="-34"/>
            </a:endParaRPr>
          </a:p>
          <a:p>
            <a:pPr algn="thaiDist">
              <a:buFont typeface="Wingdings" pitchFamily="2" charset="2"/>
              <a:buChar char="Ø"/>
            </a:pPr>
            <a:endParaRPr lang="th-TH" sz="4800" dirty="0">
              <a:solidFill>
                <a:srgbClr val="3333FF"/>
              </a:solidFill>
              <a:latin typeface="Angsana New" pitchFamily="18" charset="-34"/>
              <a:ea typeface="4804_KwangMD_PukluK" pitchFamily="2" charset="0"/>
              <a:cs typeface="Angsana New" pitchFamily="18" charset="-34"/>
            </a:endParaRPr>
          </a:p>
          <a:p>
            <a:pPr algn="thaiDist">
              <a:buFont typeface="Wingdings" pitchFamily="2" charset="2"/>
              <a:buChar char="Ø"/>
            </a:pPr>
            <a:endParaRPr lang="th-TH" sz="4800" dirty="0">
              <a:solidFill>
                <a:srgbClr val="3333FF"/>
              </a:solidFill>
              <a:latin typeface="Angsana New" pitchFamily="18" charset="-34"/>
              <a:ea typeface="4804_KwangMD_PukluK" pitchFamily="2" charset="0"/>
              <a:cs typeface="Angsana New" pitchFamily="18" charset="-34"/>
            </a:endParaRPr>
          </a:p>
          <a:p>
            <a:pPr algn="thaiDist">
              <a:buFont typeface="Wingdings" pitchFamily="2" charset="2"/>
              <a:buChar char="Ø"/>
            </a:pPr>
            <a:endParaRPr lang="th-TH" sz="4800" dirty="0">
              <a:latin typeface="Angsana New" pitchFamily="18" charset="-34"/>
              <a:ea typeface="4804_KwangMD_PukluK" pitchFamily="2" charset="0"/>
              <a:cs typeface="Angsana New" pitchFamily="18" charset="-34"/>
            </a:endParaRPr>
          </a:p>
          <a:p>
            <a:pPr algn="thaiDist">
              <a:buFont typeface="Wingdings" pitchFamily="2" charset="2"/>
              <a:buChar char="Ø"/>
            </a:pPr>
            <a:endParaRPr lang="th-TH" sz="4800" dirty="0">
              <a:latin typeface="Angsana New" pitchFamily="18" charset="-34"/>
              <a:ea typeface="4804_KwangMD_PukluK" pitchFamily="2" charset="0"/>
              <a:cs typeface="Angsana New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pPr algn="r"/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ตัวอย่างเช่นการศึกษาเรื่อง</a:t>
            </a: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: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 </a:t>
            </a:r>
          </a:p>
        </p:txBody>
      </p:sp>
      <p:sp>
        <p:nvSpPr>
          <p:cNvPr id="12291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288" y="1628775"/>
            <a:ext cx="8569200" cy="4895850"/>
          </a:xfrm>
        </p:spPr>
        <p:txBody>
          <a:bodyPr/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รูปแบบ</a:t>
            </a:r>
            <a:r>
              <a:rPr lang="th-TH" sz="36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และแนวทางการป้องกันการ</a:t>
            </a:r>
            <a:r>
              <a:rPr lang="th-TH" sz="36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ก่อเหตุทะเลาะวิวาท</a:t>
            </a:r>
            <a:r>
              <a:rPr lang="th-TH" sz="36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ของ</a:t>
            </a:r>
            <a:r>
              <a:rPr lang="th-TH" sz="36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นักเรียน/นักศึกษา</a:t>
            </a:r>
            <a:r>
              <a:rPr lang="th-TH" sz="36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ใน</a:t>
            </a:r>
            <a:r>
              <a:rPr lang="th-TH" sz="36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กรุงเทพมหานคร</a:t>
            </a:r>
          </a:p>
          <a:p>
            <a:pPr algn="thaiDist"/>
            <a:r>
              <a:rPr lang="th-TH" sz="36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กระบวนการเข้าสู่</a:t>
            </a:r>
            <a:r>
              <a:rPr lang="th-TH" sz="3600" b="1" dirty="0" err="1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ยาเสพติด</a:t>
            </a:r>
            <a:r>
              <a:rPr lang="th-TH" sz="36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ของ</a:t>
            </a:r>
            <a:r>
              <a:rPr lang="th-TH" sz="36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หญิงไทย</a:t>
            </a:r>
          </a:p>
          <a:p>
            <a:pPr algn="thaiDist"/>
            <a:r>
              <a:rPr lang="th-TH" sz="36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กระบวนการเปลี่ยนแปลงความเชื่อที่ก่อให้เกิดพยาธิสภาพในการทำ</a:t>
            </a:r>
            <a:r>
              <a:rPr lang="th-TH" sz="36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จิตบำบัด </a:t>
            </a:r>
            <a:r>
              <a:rPr lang="th-TH" sz="36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: กรณีศึกษา </a:t>
            </a:r>
            <a:r>
              <a:rPr lang="th-TH" sz="36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ผู้ที่มีความบกพร่องทางการ</a:t>
            </a:r>
            <a:r>
              <a:rPr lang="th-TH" sz="36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เคลื่อนไหว</a:t>
            </a:r>
          </a:p>
          <a:p>
            <a:pPr algn="thaiDist"/>
            <a:r>
              <a:rPr lang="th-TH" sz="36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ผลกระทบจากการใช้สารกระตุ้นประสาทกลุ่ม</a:t>
            </a:r>
            <a:r>
              <a:rPr lang="th-TH" sz="3600" b="1" dirty="0" err="1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แอมเฟ</a:t>
            </a:r>
            <a:r>
              <a:rPr lang="th-TH" sz="36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ตามีน</a:t>
            </a:r>
            <a:r>
              <a:rPr lang="th-TH" sz="36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ต่อความรู้ความเข้าใจใน</a:t>
            </a:r>
            <a:r>
              <a:rPr lang="th-TH" sz="36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ผู้ป่วย</a:t>
            </a:r>
            <a:r>
              <a:rPr lang="th-TH" sz="3600" b="1" dirty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sz="36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กรณีศึกษาผลในระยะยาว</a:t>
            </a:r>
            <a:endParaRPr lang="th-TH" sz="3600" b="1" dirty="0" smtClean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70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/>
          <a:lstStyle/>
          <a:p>
            <a:pPr algn="r"/>
            <a:r>
              <a:rPr lang="en-US" sz="6600" dirty="0" smtClean="0">
                <a:latin typeface="Browallia New" pitchFamily="34" charset="-34"/>
                <a:cs typeface="Browallia New" pitchFamily="34" charset="-34"/>
              </a:rPr>
              <a:t>Multicenter Studies</a:t>
            </a:r>
            <a:endParaRPr lang="th-TH" sz="66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ตัวอย่างเช่นการศึกษาเรื่อง</a:t>
            </a:r>
            <a:r>
              <a:rPr lang="en-US" sz="3600" b="1" dirty="0" smtClean="0">
                <a:latin typeface="Browallia New" pitchFamily="34" charset="-34"/>
                <a:cs typeface="Browallia New" pitchFamily="34" charset="-34"/>
              </a:rPr>
              <a:t>:</a:t>
            </a:r>
          </a:p>
          <a:p>
            <a:pPr algn="thaiDist"/>
            <a:r>
              <a:rPr lang="th-TH" sz="3600" b="1" dirty="0" smtClean="0">
                <a:solidFill>
                  <a:schemeClr val="tx2"/>
                </a:solidFill>
              </a:rPr>
              <a:t>การ</a:t>
            </a:r>
            <a:r>
              <a:rPr lang="th-TH" sz="3600" b="1" dirty="0">
                <a:solidFill>
                  <a:schemeClr val="tx2"/>
                </a:solidFill>
              </a:rPr>
              <a:t>วินิจฉัยองค์การเพื่อพัฒนาองค์การอย่างเป็นระบบ กรณีศึกษา</a:t>
            </a:r>
            <a:r>
              <a:rPr lang="th-TH" sz="3600" b="1" dirty="0">
                <a:solidFill>
                  <a:srgbClr val="FF0000"/>
                </a:solidFill>
              </a:rPr>
              <a:t>โรงพยาบาลมหาวิทยาลัยแห่งหนึ่งของรัฐ</a:t>
            </a:r>
          </a:p>
          <a:p>
            <a:pPr algn="thaiDist"/>
            <a:r>
              <a:rPr lang="th-TH" sz="3600" b="1" dirty="0">
                <a:solidFill>
                  <a:schemeClr val="tx2"/>
                </a:solidFill>
              </a:rPr>
              <a:t>สิ่งแวดล้อมด้านจิตสังคมขององค์กรที่ส่งผลต่อความเครียดในการปฏิบัติงาน ของ</a:t>
            </a:r>
            <a:r>
              <a:rPr lang="th-TH" sz="3600" b="1" dirty="0">
                <a:solidFill>
                  <a:srgbClr val="FF0000"/>
                </a:solidFill>
              </a:rPr>
              <a:t>บุคลากรสายสนับสนุนในโรงพยาบาล</a:t>
            </a:r>
          </a:p>
          <a:p>
            <a:pPr algn="thaiDist"/>
            <a:r>
              <a:rPr lang="th-TH" sz="3600" b="1" dirty="0" err="1">
                <a:solidFill>
                  <a:schemeClr val="tx2"/>
                </a:solidFill>
              </a:rPr>
              <a:t>อัต</a:t>
            </a:r>
            <a:r>
              <a:rPr lang="th-TH" sz="3600" b="1" dirty="0">
                <a:solidFill>
                  <a:schemeClr val="tx2"/>
                </a:solidFill>
              </a:rPr>
              <a:t>วิสัย ผัสสะ และประสบการณ์ของ</a:t>
            </a:r>
            <a:r>
              <a:rPr lang="th-TH" sz="3600" b="1" dirty="0">
                <a:solidFill>
                  <a:srgbClr val="FF0000"/>
                </a:solidFill>
              </a:rPr>
              <a:t>ผู้ป่วย</a:t>
            </a:r>
            <a:r>
              <a:rPr lang="th-TH" sz="3600" b="1" dirty="0">
                <a:solidFill>
                  <a:schemeClr val="tx2"/>
                </a:solidFill>
              </a:rPr>
              <a:t>ในการใส่สายให้อาหารทาง</a:t>
            </a:r>
            <a:r>
              <a:rPr lang="th-TH" sz="3600" b="1" dirty="0" smtClean="0">
                <a:solidFill>
                  <a:schemeClr val="tx2"/>
                </a:solidFill>
              </a:rPr>
              <a:t>จมูก</a:t>
            </a:r>
            <a:endParaRPr lang="th-TH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71472" y="2571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ผลการพิจารณา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โครงการวิจัย</a:t>
            </a:r>
            <a:endParaRPr kumimoji="0" lang="th-TH" sz="9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963" y="4437063"/>
            <a:ext cx="8229600" cy="1166812"/>
          </a:xfrm>
        </p:spPr>
      </p:pic>
      <p:sp>
        <p:nvSpPr>
          <p:cNvPr id="5123" name="สี่เหลี่ยมผืนผ้า 6"/>
          <p:cNvSpPr>
            <a:spLocks noChangeArrowheads="1"/>
          </p:cNvSpPr>
          <p:nvPr/>
        </p:nvSpPr>
        <p:spPr bwMode="auto">
          <a:xfrm>
            <a:off x="395288" y="1989138"/>
            <a:ext cx="8569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thaiDist"/>
            <a:r>
              <a:rPr lang="th-TH" sz="4000" b="1">
                <a:latin typeface="Angsana New" pitchFamily="18" charset="-34"/>
              </a:rPr>
              <a:t>	ได้ขึ้นทะเบียน </a:t>
            </a:r>
            <a:r>
              <a:rPr lang="en-US" sz="4000" b="1">
                <a:latin typeface="Angsana New" pitchFamily="18" charset="-34"/>
              </a:rPr>
              <a:t>Federal Wide Assurance (FWA) </a:t>
            </a:r>
            <a:r>
              <a:rPr lang="th-TH" sz="4000" b="1">
                <a:latin typeface="Angsana New" pitchFamily="18" charset="-34"/>
              </a:rPr>
              <a:t>กับ </a:t>
            </a:r>
            <a:r>
              <a:rPr lang="en-US" sz="4000" b="1">
                <a:latin typeface="Angsana New" pitchFamily="18" charset="-34"/>
              </a:rPr>
              <a:t>Office of Human Research Protection (OHRP), Department of Health and Human Service (DHHS), USA</a:t>
            </a:r>
            <a:endParaRPr lang="th-TH" sz="4000" b="1">
              <a:latin typeface="Angsana New" pitchFamily="18" charset="-34"/>
            </a:endParaRP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4067175" y="107950"/>
            <a:ext cx="51847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sz="4400" b="1">
                <a:solidFill>
                  <a:srgbClr val="002060"/>
                </a:solidFill>
              </a:rPr>
              <a:t>คณะกรรมการจริยธรรม</a:t>
            </a:r>
          </a:p>
          <a:p>
            <a:pPr algn="ctr"/>
            <a:r>
              <a:rPr lang="th-TH" sz="4400" b="1">
                <a:solidFill>
                  <a:srgbClr val="002060"/>
                </a:solidFill>
              </a:rPr>
              <a:t>การวิจัยในคน สาขาสังคมศาสตร์</a:t>
            </a:r>
          </a:p>
        </p:txBody>
      </p:sp>
      <p:sp>
        <p:nvSpPr>
          <p:cNvPr id="9" name="เฟรม 8"/>
          <p:cNvSpPr/>
          <p:nvPr/>
        </p:nvSpPr>
        <p:spPr>
          <a:xfrm>
            <a:off x="306388" y="4256088"/>
            <a:ext cx="8747125" cy="14763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8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543956" cy="461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sz="4400" b="1" dirty="0">
                <a:solidFill>
                  <a:srgbClr val="C0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ผลการพิจารณาจากที่ประชุมและการแจ้ง</a:t>
            </a:r>
            <a:r>
              <a:rPr lang="th-TH" sz="4400" b="1" dirty="0" smtClean="0">
                <a:solidFill>
                  <a:srgbClr val="C0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ผล</a:t>
            </a:r>
          </a:p>
          <a:p>
            <a:pPr>
              <a:buNone/>
            </a:pPr>
            <a:r>
              <a:rPr lang="th-TH" sz="4400" b="1" dirty="0" smtClean="0">
                <a:solidFill>
                  <a:srgbClr val="C0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มี </a:t>
            </a:r>
            <a:r>
              <a:rPr lang="th-TH" sz="4400" b="1" dirty="0">
                <a:solidFill>
                  <a:srgbClr val="C00000"/>
                </a:solidFill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4 ประเภทคือ</a:t>
            </a:r>
          </a:p>
          <a:p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ประเภทที่ 1 หรือ “เบอร์ 1” สมควรให้การรับรอง หรือรับรองโดยไม่มีการแก้ไข</a:t>
            </a:r>
            <a:endParaRPr lang="en-US" sz="2400" b="1" dirty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ประเภท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ที่ 2 หรือ “เบอร์ 2” รับรองในหลักการ โดยแก้ไขเพิ่มเติมตามข้อเสนอแนะ </a:t>
            </a:r>
            <a:endParaRPr lang="en-US" sz="2400" b="1" dirty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ประเภท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ที่ 3 หรือ “เบอร์ 3” ยังไม่สมควรให้การรับรอง จนกว่าจะมีการแก้ไขหรือชี้แจงเพิ่มเติม </a:t>
            </a:r>
            <a:endParaRPr lang="en-US" sz="2400" b="1" dirty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ประเภทที่ 4 หรือ “เบอร์ </a:t>
            </a:r>
            <a:r>
              <a:rPr lang="en-US" sz="2400" b="1" dirty="0">
                <a:latin typeface="Browallia New" pitchFamily="34" charset="-34"/>
                <a:cs typeface="Browallia New" pitchFamily="34" charset="-34"/>
              </a:rPr>
              <a:t>4” 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ไม่รับรอง โดยมีเหตุผลตามที่แจ้งไว้</a:t>
            </a:r>
            <a:endParaRPr lang="en-US" sz="2400" b="1" dirty="0">
              <a:latin typeface="Browallia New" pitchFamily="34" charset="-34"/>
              <a:cs typeface="Browallia New" pitchFamily="34" charset="-34"/>
            </a:endParaRPr>
          </a:p>
          <a:p>
            <a:pPr marL="0" indent="0" algn="ctr">
              <a:buNone/>
            </a:pPr>
            <a:r>
              <a:rPr lang="th-TH" sz="2400" b="1" u="sng" dirty="0">
                <a:latin typeface="Browallia New" pitchFamily="34" charset="-34"/>
                <a:cs typeface="Browallia New" pitchFamily="34" charset="-34"/>
              </a:rPr>
              <a:t>คณะกรรมการฯ จะแจ้งผลการพิจารณาอย่างเป็นลายลักษณ์</a:t>
            </a:r>
            <a:r>
              <a:rPr lang="th-TH" sz="2400" b="1" u="sng" dirty="0" smtClean="0">
                <a:latin typeface="Browallia New" pitchFamily="34" charset="-34"/>
                <a:cs typeface="Browallia New" pitchFamily="34" charset="-34"/>
              </a:rPr>
              <a:t>อักษร</a:t>
            </a:r>
          </a:p>
          <a:p>
            <a:pPr marL="0" indent="0" algn="ctr">
              <a:buNone/>
            </a:pPr>
            <a:r>
              <a:rPr lang="th-TH" sz="2400" b="1" u="sng" dirty="0" smtClean="0">
                <a:latin typeface="Browallia New" pitchFamily="34" charset="-34"/>
                <a:cs typeface="Browallia New" pitchFamily="34" charset="-34"/>
              </a:rPr>
              <a:t>ภายใน</a:t>
            </a:r>
            <a:r>
              <a:rPr lang="th-TH" sz="2400" b="1" u="sng" dirty="0">
                <a:latin typeface="Browallia New" pitchFamily="34" charset="-34"/>
                <a:cs typeface="Browallia New" pitchFamily="34" charset="-34"/>
              </a:rPr>
              <a:t>เวลาไม่เกิน 2 สัปดาห์หลังวัน</a:t>
            </a:r>
            <a:r>
              <a:rPr lang="th-TH" sz="2400" b="1" u="sng" dirty="0" smtClean="0">
                <a:latin typeface="Browallia New" pitchFamily="34" charset="-34"/>
                <a:cs typeface="Browallia New" pitchFamily="34" charset="-34"/>
              </a:rPr>
              <a:t>ประชุม</a:t>
            </a:r>
            <a:endParaRPr lang="en-US" sz="2400" b="1" u="sng" dirty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h-TH" sz="96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เอกสารที่ต้องยื่นขอรับการพิจารณา</a:t>
            </a:r>
            <a:endParaRPr lang="th-TH" sz="9600" dirty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6000" b="1" dirty="0" smtClean="0">
                <a:latin typeface="Browallia New" pitchFamily="34" charset="-34"/>
                <a:cs typeface="Browallia New" pitchFamily="34" charset="-34"/>
              </a:rPr>
              <a:t>ลำดับเอกสาร</a:t>
            </a:r>
            <a:endParaRPr lang="th-TH" sz="60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 marL="514350" indent="-514350" algn="thaiDist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หนังสือนำส่งฯ (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MUSSIRB-6)</a:t>
            </a:r>
            <a:endParaRPr lang="th-TH" sz="2800" b="1" dirty="0" smtClean="0">
              <a:latin typeface="Browallia New" pitchFamily="34" charset="-34"/>
              <a:cs typeface="Browallia New" pitchFamily="34" charset="-34"/>
            </a:endParaRPr>
          </a:p>
          <a:p>
            <a:pPr marL="514350" indent="-514350" algn="thaiDist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แบบเสนอโครงการวิจัย 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(MUSSIRB-1-TH-EN)</a:t>
            </a:r>
          </a:p>
          <a:p>
            <a:pPr marL="514350" indent="-514350" algn="thaiDist" fontAlgn="auto">
              <a:spcAft>
                <a:spcPts val="0"/>
              </a:spcAft>
              <a:buNone/>
              <a:defRPr/>
            </a:pPr>
            <a:r>
              <a:rPr lang="th-TH" sz="28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2.1 สำเนาประกาศนียบัตรเข้าอบรมเรื่อง จริยธรรมการ</a:t>
            </a:r>
            <a:r>
              <a:rPr lang="th-TH" sz="28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วิจัย</a:t>
            </a:r>
          </a:p>
          <a:p>
            <a:pPr marL="514350" indent="-514350" algn="thaiDist" fontAlgn="auto">
              <a:spcAft>
                <a:spcPts val="0"/>
              </a:spcAft>
              <a:buNone/>
              <a:defRPr/>
            </a:pPr>
            <a:r>
              <a:rPr lang="th-TH" sz="28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2.3 ประวัติโดยย่อของอาจารย์ผู้ควบคุมวิทยานิพนธ์</a:t>
            </a:r>
          </a:p>
          <a:p>
            <a:pPr marL="514350" indent="-514350" algn="thaiDist" fontAlgn="auto">
              <a:spcAft>
                <a:spcPts val="0"/>
              </a:spcAft>
              <a:buNone/>
              <a:defRPr/>
            </a:pPr>
            <a:r>
              <a:rPr lang="th-TH" sz="28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2.2 สำเนาคำสั่งอนุมัติหัววิทยานิพนธ์ หรือ </a:t>
            </a:r>
            <a:r>
              <a:rPr lang="th-TH" sz="2800" b="1" dirty="0" err="1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บฑ</a:t>
            </a:r>
            <a:r>
              <a:rPr lang="th-TH" sz="28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.33 หรือ </a:t>
            </a:r>
            <a:r>
              <a:rPr lang="th-TH" sz="2800" b="1" dirty="0" err="1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บฑ</a:t>
            </a:r>
            <a:r>
              <a:rPr lang="th-TH" sz="28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.37</a:t>
            </a:r>
          </a:p>
          <a:p>
            <a:pPr marL="514350" indent="-514350" algn="thaiDist" fontAlgn="auto">
              <a:spcAft>
                <a:spcPts val="0"/>
              </a:spcAft>
              <a:buNone/>
              <a:defRPr/>
            </a:pPr>
            <a:r>
              <a:rPr lang="th-TH" sz="28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2.4 </a:t>
            </a:r>
            <a:r>
              <a:rPr lang="th-TH" sz="28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แบบฟอร์มสรุปย่อ</a:t>
            </a:r>
            <a:r>
              <a:rPr lang="th-TH" sz="28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โครงการวิจัย </a:t>
            </a:r>
            <a:r>
              <a:rPr lang="en-US" sz="2800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MUSSIRB-12)</a:t>
            </a:r>
            <a:endParaRPr lang="th-TH" sz="2800" b="1" dirty="0" smtClean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514350" indent="-514350" algn="thaiDist" fontAlgn="auto">
              <a:spcAft>
                <a:spcPts val="0"/>
              </a:spcAft>
              <a:buNone/>
              <a:defRPr/>
            </a:pP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3) เอกสารชี้แจงผู้เข้าร่วมการวิจัย 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(MUSSIRB-2 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ถึง 5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)</a:t>
            </a:r>
          </a:p>
          <a:p>
            <a:pPr marL="514350" indent="-514350" algn="thaiDist" fontAlgn="auto">
              <a:spcAft>
                <a:spcPts val="0"/>
              </a:spcAft>
              <a:buNone/>
              <a:defRPr/>
            </a:pP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4) 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หนังสือแสดงเจตนายินยอมเข้าร่วมการวิจัยฯ 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(MUSSIRB-11)</a:t>
            </a:r>
          </a:p>
          <a:p>
            <a:pPr marL="514350" indent="-514350" algn="thaiDist" fontAlgn="auto">
              <a:spcAft>
                <a:spcPts val="0"/>
              </a:spcAft>
              <a:buNone/>
              <a:defRPr/>
            </a:pP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5) 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เครื่องมือที่ใช้ในการวิจัย เช่น แบบสอบถาม แนวคำสัมภาษณ์ ฯลฯ</a:t>
            </a:r>
          </a:p>
          <a:p>
            <a:pPr marL="514350" indent="-514350" algn="thaiDist" fontAlgn="auto">
              <a:spcAft>
                <a:spcPts val="0"/>
              </a:spcAft>
              <a:buNone/>
              <a:defRPr/>
            </a:pP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6) โครงร่างวิจัย </a:t>
            </a:r>
            <a:r>
              <a:rPr lang="en-US" sz="2800" b="1" dirty="0" smtClean="0">
                <a:latin typeface="Browallia New" pitchFamily="34" charset="-34"/>
                <a:cs typeface="Browallia New" pitchFamily="34" charset="-34"/>
              </a:rPr>
              <a:t>(Protocol/Proposal) 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หรือ บทที่ 1-3 </a:t>
            </a:r>
            <a:endParaRPr lang="en-US" sz="2800" b="1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3898"/>
            <a:ext cx="9144000" cy="1912934"/>
          </a:xfrm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n-US" b="1" dirty="0" smtClean="0"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Download</a:t>
            </a:r>
            <a:r>
              <a:rPr lang="th-TH" b="1" dirty="0" smtClean="0"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 </a:t>
            </a:r>
            <a:br>
              <a:rPr lang="th-TH" b="1" dirty="0" smtClean="0"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</a:br>
            <a:r>
              <a:rPr lang="th-TH" b="1" dirty="0" smtClean="0">
                <a:latin typeface="Browallia New" pitchFamily="34" charset="-34"/>
                <a:ea typeface="4804_KwangMD_PukluK" pitchFamily="2" charset="0"/>
                <a:cs typeface="Browallia New" pitchFamily="34" charset="-34"/>
              </a:rPr>
              <a:t>แบบฟอร์มการเสนอขอรับการพิจารณารับรอง และเอกสารอื่น ๆ จาก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835696" y="1484784"/>
            <a:ext cx="5715000" cy="7920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8000" b="1" dirty="0" smtClean="0">
                <a:solidFill>
                  <a:srgbClr val="3333FF"/>
                </a:solidFill>
                <a:latin typeface="Angsana New" pitchFamily="18" charset="-34"/>
                <a:ea typeface="4804_KwangMD_PukluK" pitchFamily="2" charset="0"/>
                <a:cs typeface="Angsana New" pitchFamily="18" charset="-34"/>
              </a:rPr>
              <a:t>www.mussirb.com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9144000" cy="4465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2. หลัง</a:t>
            </a:r>
            <a:r>
              <a:rPr lang="th-TH" b="1" dirty="0">
                <a:latin typeface="Browallia New" pitchFamily="34" charset="-34"/>
                <a:cs typeface="Browallia New" pitchFamily="34" charset="-34"/>
              </a:rPr>
              <a:t>ได้รับการ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พิจารณา</a:t>
            </a:r>
            <a:br>
              <a:rPr lang="th-TH" b="1" dirty="0" smtClean="0">
                <a:latin typeface="Browallia New" pitchFamily="34" charset="-34"/>
                <a:cs typeface="Browallia New" pitchFamily="34" charset="-34"/>
              </a:rPr>
            </a:b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รับรอง</a:t>
            </a:r>
            <a:r>
              <a:rPr lang="th-TH" b="1" dirty="0">
                <a:latin typeface="Browallia New" pitchFamily="34" charset="-34"/>
                <a:cs typeface="Browallia New" pitchFamily="34" charset="-34"/>
              </a:rPr>
              <a:t>จริยธรรมการ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วิจัย</a:t>
            </a:r>
            <a:endParaRPr lang="th-TH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452" y="1444058"/>
            <a:ext cx="8640960" cy="4713387"/>
          </a:xfrm>
        </p:spPr>
        <p:txBody>
          <a:bodyPr/>
          <a:lstStyle/>
          <a:p>
            <a:pPr algn="thaiDist"/>
            <a:r>
              <a:rPr lang="en-US" b="1" u="sng" dirty="0" smtClean="0">
                <a:latin typeface="Browallia New" pitchFamily="34" charset="-34"/>
                <a:cs typeface="Browallia New" pitchFamily="34" charset="-34"/>
              </a:rPr>
              <a:t>Adverse Event Reports </a:t>
            </a:r>
            <a:r>
              <a:rPr lang="th-TH" b="1" u="sng" dirty="0" smtClean="0">
                <a:latin typeface="Browallia New" pitchFamily="34" charset="-34"/>
                <a:cs typeface="Browallia New" pitchFamily="34" charset="-34"/>
              </a:rPr>
              <a:t>(แบบรายงานเหตุการณ์ไม่พึงประสงค์)</a:t>
            </a:r>
            <a:endParaRPr lang="en-US" b="1" u="sng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en-US" b="1" u="sng" dirty="0" smtClean="0">
                <a:latin typeface="Browallia New" pitchFamily="34" charset="-34"/>
                <a:cs typeface="Browallia New" pitchFamily="34" charset="-34"/>
              </a:rPr>
              <a:t>Amendments </a:t>
            </a:r>
            <a:r>
              <a:rPr lang="th-TH" b="1" u="sng" dirty="0" smtClean="0">
                <a:latin typeface="Browallia New" pitchFamily="34" charset="-34"/>
                <a:cs typeface="Browallia New" pitchFamily="34" charset="-34"/>
              </a:rPr>
              <a:t>(แจ้งปรับเปลี่ยนรายละเอียดโครงการวิจัย)</a:t>
            </a:r>
            <a:endParaRPr lang="en-US" b="1" u="sng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en-US" b="1" u="sng" dirty="0" smtClean="0">
                <a:latin typeface="Browallia New" pitchFamily="34" charset="-34"/>
                <a:cs typeface="Browallia New" pitchFamily="34" charset="-34"/>
              </a:rPr>
              <a:t>Progress Report </a:t>
            </a:r>
            <a:r>
              <a:rPr lang="th-TH" b="1" u="sng" dirty="0" smtClean="0">
                <a:latin typeface="Browallia New" pitchFamily="34" charset="-34"/>
                <a:cs typeface="Browallia New" pitchFamily="34" charset="-34"/>
              </a:rPr>
              <a:t>(รายงานประจำปี และต่ออายุโครงการวิจัย)</a:t>
            </a:r>
            <a:endParaRPr lang="en-US" b="1" u="sng" dirty="0" smtClean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en-US" b="1" u="sng" dirty="0" smtClean="0">
                <a:latin typeface="Browallia New" pitchFamily="34" charset="-34"/>
                <a:cs typeface="Browallia New" pitchFamily="34" charset="-34"/>
              </a:rPr>
              <a:t>Close Study Report </a:t>
            </a:r>
            <a:r>
              <a:rPr lang="th-TH" b="1" u="sng" dirty="0" smtClean="0">
                <a:latin typeface="Browallia New" pitchFamily="34" charset="-34"/>
                <a:cs typeface="Browallia New" pitchFamily="34" charset="-34"/>
              </a:rPr>
              <a:t>(แจ้งปิดโครงการวิจัย)</a:t>
            </a:r>
          </a:p>
          <a:p>
            <a:pPr algn="thaiDist"/>
            <a:r>
              <a:rPr lang="th-TH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ทุกโครงการวิจัยที่ได้รับการพิจารณารับรองจริยธรรมการวิจัย จะมีอายุรับรอง 1 ปี </a:t>
            </a:r>
          </a:p>
          <a:p>
            <a:pPr algn="thaiDist"/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โดยจะได้รับอีเม</a:t>
            </a:r>
            <a:r>
              <a:rPr lang="th-TH" b="1" dirty="0" err="1" smtClean="0">
                <a:latin typeface="Browallia New" pitchFamily="34" charset="-34"/>
                <a:cs typeface="Browallia New" pitchFamily="34" charset="-34"/>
              </a:rPr>
              <a:t>ลแจ้ง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เตือนอย่างน้อย 60 วัน เพื่อติดตามความก้าวหน้า และแจ้งรายงานประจำปี</a:t>
            </a:r>
          </a:p>
          <a:p>
            <a:pPr algn="thaiDist"/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ปัจจุบันสามารถแจ้งข้อมูลการแจ้งปรับเปลี่ยนฯ แจ้งปิด และต่ออายุโครงการผ่านระบบออนไลน์</a:t>
            </a:r>
            <a:endParaRPr lang="en-US" b="1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751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3. ผลประโยชน์</a:t>
            </a:r>
            <a:r>
              <a:rPr lang="th-TH" b="1" dirty="0">
                <a:latin typeface="Browallia New" pitchFamily="34" charset="-34"/>
                <a:cs typeface="Browallia New" pitchFamily="34" charset="-34"/>
              </a:rPr>
              <a:t>ทับ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ซ้อน</a:t>
            </a:r>
            <a:endParaRPr lang="th-TH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u="sng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การจัดการกับผลประโยชน์ทับซ้อนของกรรมการผู้พิจารณา</a:t>
            </a:r>
          </a:p>
          <a:p>
            <a:pPr marL="514350" indent="-514350" algn="thaiDist">
              <a:buAutoNum type="arabicPeriod"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กรรมการฯ ต้องไม่พิจารณาโครงการวิจัยที่ตนเองเป็น</a:t>
            </a:r>
            <a:r>
              <a:rPr lang="th-TH" b="1" u="sng" dirty="0" smtClean="0">
                <a:latin typeface="Browallia New" pitchFamily="34" charset="-34"/>
                <a:cs typeface="Browallia New" pitchFamily="34" charset="-34"/>
              </a:rPr>
              <a:t>ทีมวิจัย เป็นกรรมการวิทยานิพนธ์ 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หรือมีส่วนได้ส่วนเสียอื่น ๆ และต้องออกจากที่ประชุม ขณะที่พิจารณาโครงการวิจัยนั้น ๆ</a:t>
            </a:r>
          </a:p>
          <a:p>
            <a:pPr marL="514350" indent="-514350" algn="thaiDist">
              <a:buAutoNum type="arabicPeriod"/>
            </a:pPr>
            <a:r>
              <a:rPr lang="th-TH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ประธานคณะกรรมการฯ จะแจ้งให้กรรมการฯ ที่มีส่วนได้ส่วนเสียในโครงการวิจัยในรอบประชุมนั้น ๆ ออกจากที่ประชุม เมื่อมีการพิจารณาโครงการนั้น ๆ ก่อนเริ่มการประชุม</a:t>
            </a:r>
            <a:endParaRPr lang="th-TH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21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3. ผลประโยชน์</a:t>
            </a:r>
            <a:r>
              <a:rPr lang="th-TH" b="1" dirty="0">
                <a:latin typeface="Browallia New" pitchFamily="34" charset="-34"/>
                <a:cs typeface="Browallia New" pitchFamily="34" charset="-34"/>
              </a:rPr>
              <a:t>ทับ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ซ้อน</a:t>
            </a:r>
            <a:endParaRPr lang="th-TH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u="sng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การจัดการกับผลประโยชน์ทับซ้อนของผู้วิจัย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ผู้วิจัยต้องชี้แจง</a:t>
            </a:r>
            <a:r>
              <a:rPr lang="th-TH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รายชื่อคณะกรรมการ</a:t>
            </a:r>
            <a:r>
              <a:rPr lang="th-TH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วิทยานิพนธ์ให้ครบถ้วน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ผู้วิจัยต้องชี้แจงบทบาทของ</a:t>
            </a:r>
            <a:r>
              <a:rPr lang="th-TH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ผู้วิจัยในโครงการวิจัย</a:t>
            </a:r>
            <a:r>
              <a:rPr lang="th-TH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ที่ทำการศึกษา </a:t>
            </a:r>
            <a:r>
              <a:rPr lang="th-TH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และแสดงถึงมาตรการ</a:t>
            </a:r>
            <a:r>
              <a:rPr lang="th-TH" b="1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ลดหรือขจัดการมีส่วนได้ส่วน</a:t>
            </a:r>
            <a:r>
              <a:rPr lang="th-TH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เสีย </a:t>
            </a:r>
            <a:endParaRPr lang="th-TH" b="1" u="sng" dirty="0" smtClean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33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143000"/>
          </a:xfrm>
        </p:spPr>
        <p:txBody>
          <a:bodyPr/>
          <a:lstStyle/>
          <a:p>
            <a:pPr algn="r"/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ตัวอย่างการจัดการกับ</a:t>
            </a:r>
            <a:br>
              <a:rPr lang="th-TH" b="1" dirty="0" smtClean="0">
                <a:latin typeface="Browallia New" pitchFamily="34" charset="-34"/>
                <a:cs typeface="Browallia New" pitchFamily="34" charset="-34"/>
              </a:rPr>
            </a:b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ผลประโยชน์ทับซ้อนของผู้วิจัย</a:t>
            </a: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403113"/>
              </p:ext>
            </p:extLst>
          </p:nvPr>
        </p:nvGraphicFramePr>
        <p:xfrm>
          <a:off x="179512" y="1340768"/>
          <a:ext cx="8820474" cy="543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9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60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Browallia New" pitchFamily="34" charset="-34"/>
                          <a:cs typeface="Browallia New" pitchFamily="34" charset="-34"/>
                        </a:rPr>
                        <a:t>ความสัมพันธ์ระหว่างผู้วิจัยกับผู้เข้าร่วมการวิจัย</a:t>
                      </a:r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Browallia New" pitchFamily="34" charset="-34"/>
                          <a:cs typeface="Browallia New" pitchFamily="34" charset="-34"/>
                        </a:rPr>
                        <a:t>ผลกระทบต่อ</a:t>
                      </a:r>
                    </a:p>
                    <a:p>
                      <a:pPr algn="ctr"/>
                      <a:r>
                        <a:rPr lang="th-TH" dirty="0" smtClean="0">
                          <a:latin typeface="Browallia New" pitchFamily="34" charset="-34"/>
                          <a:cs typeface="Browallia New" pitchFamily="34" charset="-34"/>
                        </a:rPr>
                        <a:t>ผู้เข้าร่วมการวิจัย</a:t>
                      </a:r>
                      <a:endParaRPr lang="th-TH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Browallia New" pitchFamily="34" charset="-34"/>
                          <a:cs typeface="Browallia New" pitchFamily="34" charset="-34"/>
                        </a:rPr>
                        <a:t>การจัดการในการวิจัย</a:t>
                      </a:r>
                      <a:endParaRPr lang="th-TH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60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หมอ/พยาบาล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vs</a:t>
                      </a:r>
                      <a:r>
                        <a:rPr lang="en-US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r>
                        <a:rPr lang="th-TH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ผู้ป่วย</a:t>
                      </a:r>
                      <a:endParaRPr lang="th-TH" sz="24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การรักษา</a:t>
                      </a:r>
                      <a:endParaRPr lang="th-TH" sz="24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457200" indent="-457200"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ให้ผู้อื่นช่วยเก็บข้อมูลแทน</a:t>
                      </a:r>
                    </a:p>
                    <a:p>
                      <a:pPr marL="457200" indent="-457200"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ชี้แจงว่าการวิจัยจะไม่ส่งผลกระทบกับผู้เข้าร่วมการวิจัย</a:t>
                      </a:r>
                    </a:p>
                    <a:p>
                      <a:pPr marL="457200" indent="-457200"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ชี้แจงถึงความจำเป็นในการศึกษา</a:t>
                      </a:r>
                    </a:p>
                    <a:p>
                      <a:pPr marL="457200" indent="-457200"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ชี้แจงการรักษาความลับของข้อมูล</a:t>
                      </a:r>
                    </a:p>
                    <a:p>
                      <a:pPr marL="457200" indent="-457200"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หากเป็นการวิจัยเชิงทดลองที่มีกลุ่มควบคุม </a:t>
                      </a:r>
                      <a:r>
                        <a:rPr lang="th-TH" sz="2000" b="1" baseline="0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ถ้าผลการศึกษาได้ผลดี จำเป็นต้องชดเชยให้แก่กลุ่มควบคุมด้วย</a:t>
                      </a:r>
                      <a:endParaRPr lang="th-TH" sz="1800" b="1" dirty="0">
                        <a:solidFill>
                          <a:srgbClr val="C00000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68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ครู/อาจารย์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vs</a:t>
                      </a:r>
                      <a:r>
                        <a:rPr lang="en-US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endParaRPr lang="th-TH" sz="2400" b="1" dirty="0" smtClean="0">
                        <a:latin typeface="Browallia New" pitchFamily="34" charset="-34"/>
                        <a:cs typeface="Browallia New" pitchFamily="34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นักเรียน/นักศึกษา</a:t>
                      </a:r>
                      <a:endParaRPr lang="th-TH" sz="24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การเรียน</a:t>
                      </a:r>
                      <a:r>
                        <a:rPr lang="th-TH" sz="24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 การสอน</a:t>
                      </a:r>
                      <a:endParaRPr lang="th-TH" sz="24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57200" indent="-457200" algn="thaiDist">
                        <a:buFont typeface="Arial" pitchFamily="34" charset="0"/>
                        <a:buChar char="•"/>
                      </a:pPr>
                      <a:endParaRPr lang="th-TH" sz="1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60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ผู้คุม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vs</a:t>
                      </a:r>
                      <a:r>
                        <a:rPr lang="en-US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r>
                        <a:rPr lang="th-TH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นักโทษ</a:t>
                      </a:r>
                      <a:endParaRPr lang="th-TH" sz="24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การลงโทษ</a:t>
                      </a:r>
                      <a:endParaRPr lang="th-TH" sz="24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thaiDist">
                        <a:buFont typeface="Arial" pitchFamily="34" charset="0"/>
                        <a:buNone/>
                      </a:pPr>
                      <a:endParaRPr lang="th-TH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02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ผู้บังคับบัญชา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vs</a:t>
                      </a:r>
                      <a:r>
                        <a:rPr lang="en-US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r>
                        <a:rPr lang="th-TH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ลูกน้อง</a:t>
                      </a:r>
                      <a:endParaRPr lang="th-TH" sz="24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การประเมินผลงาน 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การขึ้นเงินเดือน</a:t>
                      </a:r>
                      <a:endParaRPr lang="th-TH" sz="24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thaiDist"/>
                      <a:endParaRPr lang="th-TH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4432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กรณีศึกษาตนเอง</a:t>
                      </a:r>
                      <a:endParaRPr lang="th-TH" sz="24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มีอคติ (เข้าข้างตนเอง)</a:t>
                      </a:r>
                      <a:endParaRPr lang="th-TH" sz="24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ควรพิจารณาเพิ่ม </a:t>
                      </a:r>
                      <a:r>
                        <a:rPr lang="en-US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case study</a:t>
                      </a:r>
                    </a:p>
                    <a:p>
                      <a:pPr marL="457200" indent="-457200"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ตรวจสอบข้อมูลแบบสามเส้า</a:t>
                      </a:r>
                      <a:endParaRPr lang="en-US" sz="2000" b="1" dirty="0" smtClean="0">
                        <a:latin typeface="Browallia New" pitchFamily="34" charset="-34"/>
                        <a:cs typeface="Browallia New" pitchFamily="34" charset="-34"/>
                      </a:endParaRPr>
                    </a:p>
                    <a:p>
                      <a:pPr marL="457200" indent="-457200"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ให้ผู้เชี่ยวชาญตรวจสอบ</a:t>
                      </a:r>
                      <a:r>
                        <a:rPr lang="th-TH" sz="20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                             </a:t>
                      </a:r>
                      <a:r>
                        <a:rPr lang="th-TH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ผลการศึกษา</a:t>
                      </a:r>
                    </a:p>
                    <a:p>
                      <a:pPr marL="457200" indent="-457200" algn="thaiDist">
                        <a:buFont typeface="Arial" pitchFamily="34" charset="0"/>
                        <a:buChar char="•"/>
                      </a:pPr>
                      <a:r>
                        <a:rPr lang="th-TH" sz="2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และทบทวนวรรณ</a:t>
                      </a:r>
                      <a:r>
                        <a:rPr lang="th-TH" sz="20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กรรมเพิ่มเติม ฯลฯ</a:t>
                      </a:r>
                      <a:endParaRPr lang="th-TH" sz="2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1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35600" cy="4076700"/>
          </a:xfrm>
        </p:spPr>
      </p:pic>
      <p:pic>
        <p:nvPicPr>
          <p:cNvPr id="29699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3235325"/>
            <a:ext cx="3890962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6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3600" b="1" u="sng" dirty="0" smtClean="0">
                <a:latin typeface="Browallia New" pitchFamily="34" charset="-34"/>
                <a:cs typeface="Browallia New" pitchFamily="34" charset="-34"/>
              </a:rPr>
              <a:t>เอกสารอ้างอิงและอ่านเพิ่มเติม</a:t>
            </a:r>
            <a:endParaRPr lang="th-TH" sz="3600" u="sng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ชาย โพธิสิตา. (2549).  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ศาสตร์และศิลป์แห่งการวิจัยเชิงคุณภาพ.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 พิมพ์ครั้งที่ 2 กรุงเทพฯ</a:t>
            </a:r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อมรินทร์พริ้น</a:t>
            </a:r>
            <a:r>
              <a:rPr lang="th-TH" sz="2000" dirty="0" err="1" smtClean="0">
                <a:latin typeface="Browallia New" pitchFamily="34" charset="-34"/>
                <a:cs typeface="Browallia New" pitchFamily="34" charset="-34"/>
              </a:rPr>
              <a:t>ติ้งฯ.</a:t>
            </a:r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  <a:p>
            <a:pPr>
              <a:buNone/>
            </a:pP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เทพินทร์ พัชรานุรักษ์. (2549). “จริยธรรมในการวิจัยทางสังคมศาสตร์การแพทย์” ใน 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วารสารสังคมศาสตร์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ฉบับที่ 2/2549 ผู้หญิง ประสบการณ์ และการเมืองว่าด้วยเพศภาวะ.  หน้า 205-223</a:t>
            </a:r>
            <a:endParaRPr lang="en-US" sz="2000" dirty="0" smtClean="0">
              <a:latin typeface="Browallia New" pitchFamily="34" charset="-34"/>
              <a:cs typeface="Browallia New" pitchFamily="34" charset="-34"/>
            </a:endParaRPr>
          </a:p>
          <a:p>
            <a:pPr>
              <a:buNone/>
            </a:pP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ธาดา สืบหลิน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วงศ์ นิมิต มรกต และสุธี พานิชกุล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(บรรณาธิการ)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.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(2558). 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แนวทางจริยธรรมการวิจัยในเด็ก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.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กรุงเทพฯ</a:t>
            </a:r>
            <a:r>
              <a:rPr lang="en-US" sz="2000" dirty="0"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โรงพิมพ์จุฬาลงกรณ์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มหาวิทยาลัย.</a:t>
            </a:r>
            <a:endParaRPr lang="th-TH" sz="2000" dirty="0">
              <a:latin typeface="Browallia New" pitchFamily="34" charset="-34"/>
              <a:cs typeface="Browallia New" pitchFamily="34" charset="-34"/>
            </a:endParaRPr>
          </a:p>
          <a:p>
            <a:pPr>
              <a:buNone/>
            </a:pP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ธาดา สืบหลินวงศ์ พรรณแข มไหสวริยะ และสุธี พานิชกุล (บรรณาธิการ)</a:t>
            </a:r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.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(2551</a:t>
            </a:r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)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.  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แนวทางจริยธรรมการทำวิจัยในคนในประเทศไทย พ.ศ.2550.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 กรุงเทพฯ</a:t>
            </a:r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โรงพิมพ์จุฬาลงกรณ์มหาวิทยาลัย.</a:t>
            </a:r>
            <a:endParaRPr lang="en-US" sz="2000" dirty="0" smtClean="0">
              <a:latin typeface="Browallia New" pitchFamily="34" charset="-34"/>
              <a:cs typeface="Browallia New" pitchFamily="34" charset="-34"/>
            </a:endParaRPr>
          </a:p>
          <a:p>
            <a:pPr>
              <a:buNone/>
            </a:pP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บุปฝา ศิริรัศมี จรรยา เศรษฐบุตร และเบญจา ยอดดำเนิน-เอ็ตติกจ์.  (2544).  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จริยธรรมสำหรับการศึกษาวิจัยในคน.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 นครปฐม: สถาบันวิจัยประชากรและสังคม มหาวิทยาลัยมหิดล</a:t>
            </a:r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.</a:t>
            </a:r>
          </a:p>
          <a:p>
            <a:pPr>
              <a:buNone/>
            </a:pP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เบญจา ยอดดำเนิน-</a:t>
            </a:r>
            <a:r>
              <a:rPr lang="th-TH" sz="2000" dirty="0" err="1" smtClean="0">
                <a:latin typeface="Browallia New" pitchFamily="34" charset="-34"/>
                <a:cs typeface="Browallia New" pitchFamily="34" charset="-34"/>
              </a:rPr>
              <a:t>แอ็ตติกจ์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. (2553).  บทความปริทรรศน์ ประเด็นจริยธรรมการวิจัยในคนทางด้านสังคมศาสตร์.  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วารสารเกษตรศาสตร์ (สังคม)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ปีที่ 31</a:t>
            </a:r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: 290-301.</a:t>
            </a:r>
          </a:p>
          <a:p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9226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5328592" cy="6958210"/>
          </a:xfrm>
        </p:spPr>
      </p:pic>
    </p:spTree>
    <p:extLst>
      <p:ext uri="{BB962C8B-B14F-4D97-AF65-F5344CB8AC3E}">
        <p14:creationId xmlns:p14="http://schemas.microsoft.com/office/powerpoint/2010/main" val="34441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3600" b="1" u="sng" dirty="0" smtClean="0">
                <a:latin typeface="Browallia New" pitchFamily="34" charset="-34"/>
                <a:cs typeface="Browallia New" pitchFamily="34" charset="-34"/>
              </a:rPr>
              <a:t>ปัญหาที่เกิดขึ้นจาก</a:t>
            </a:r>
            <a:br>
              <a:rPr lang="th-TH" sz="3600" b="1" u="sng" dirty="0" smtClean="0">
                <a:latin typeface="Browallia New" pitchFamily="34" charset="-34"/>
                <a:cs typeface="Browallia New" pitchFamily="34" charset="-34"/>
              </a:rPr>
            </a:br>
            <a:r>
              <a:rPr lang="th-TH" sz="3600" b="1" u="sng" dirty="0" smtClean="0">
                <a:latin typeface="Browallia New" pitchFamily="34" charset="-34"/>
                <a:cs typeface="Browallia New" pitchFamily="34" charset="-34"/>
              </a:rPr>
              <a:t>การเสนอโครงการวิจัยฯ ปี 2556</a:t>
            </a:r>
            <a:endParaRPr lang="th-TH" sz="3600" b="1" u="sng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/>
          <a:lstStyle/>
          <a:p>
            <a:pPr lvl="0"/>
            <a:r>
              <a:rPr lang="th-TH" sz="2800" b="1" dirty="0"/>
              <a:t>การพิจารณาเกินขอบเขตข้อพิจารณาด้านจริยธรรมการวิจัย</a:t>
            </a:r>
            <a:endParaRPr lang="en-US" sz="2800" b="1" dirty="0"/>
          </a:p>
          <a:p>
            <a:pPr lvl="0"/>
            <a:r>
              <a:rPr lang="th-TH" sz="2800" b="1" dirty="0"/>
              <a:t>ค่าธรรมเนียมการพิจารณาโครงการวิจัยค่อนข้าง</a:t>
            </a:r>
            <a:r>
              <a:rPr lang="th-TH" sz="2800" b="1" dirty="0" smtClean="0"/>
              <a:t>แพง</a:t>
            </a:r>
          </a:p>
          <a:p>
            <a:pPr marL="0" lvl="0" indent="0">
              <a:buNone/>
            </a:pPr>
            <a:r>
              <a:rPr lang="th-TH" sz="2800" b="1" dirty="0" smtClean="0">
                <a:solidFill>
                  <a:srgbClr val="FF0000"/>
                </a:solidFill>
              </a:rPr>
              <a:t>- วิทยานิพนธ์ </a:t>
            </a:r>
            <a:r>
              <a:rPr lang="th-TH" sz="2800" b="1" dirty="0">
                <a:solidFill>
                  <a:srgbClr val="FF0000"/>
                </a:solidFill>
              </a:rPr>
              <a:t>หรือโครงการวิจัยที่ไม่มีทุนสนับสนุน 2,000 บาทต่อโครงการ</a:t>
            </a:r>
          </a:p>
          <a:p>
            <a:pPr marL="0" lvl="0" indent="0">
              <a:buNone/>
            </a:pPr>
            <a:r>
              <a:rPr lang="th-TH" sz="2800" b="1" dirty="0" smtClean="0">
                <a:solidFill>
                  <a:srgbClr val="FF0000"/>
                </a:solidFill>
              </a:rPr>
              <a:t>- โครงการวิจัย</a:t>
            </a:r>
            <a:r>
              <a:rPr lang="th-TH" sz="2800" b="1" dirty="0">
                <a:solidFill>
                  <a:srgbClr val="FF0000"/>
                </a:solidFill>
              </a:rPr>
              <a:t>ที่มีทุนสนับสนุน 5,000 บาทต่อโครงการ</a:t>
            </a:r>
          </a:p>
          <a:p>
            <a:pPr lvl="0"/>
            <a:r>
              <a:rPr lang="th-TH" sz="2800" b="1" dirty="0" smtClean="0"/>
              <a:t>แบบฟอร์ม</a:t>
            </a:r>
            <a:r>
              <a:rPr lang="th-TH" sz="2800" b="1" dirty="0"/>
              <a:t>และเอกสารที่ใช้ในการเสนอขอรับการพิจารณารับรองจริยธรรมการวิจัยในคนมีจำนวนมากเกินไป</a:t>
            </a:r>
            <a:endParaRPr lang="en-US" sz="2800" b="1" dirty="0"/>
          </a:p>
          <a:p>
            <a:pPr lvl="0"/>
            <a:r>
              <a:rPr lang="th-TH" sz="2800" b="1" dirty="0"/>
              <a:t>การพิจารณาโครงการวิจัย</a:t>
            </a:r>
            <a:r>
              <a:rPr lang="th-TH" sz="2800" b="1" dirty="0" smtClean="0"/>
              <a:t>ล่าช้า </a:t>
            </a:r>
            <a:r>
              <a:rPr lang="th-TH" sz="2400" b="1" dirty="0" smtClean="0">
                <a:solidFill>
                  <a:srgbClr val="FF0000"/>
                </a:solidFill>
              </a:rPr>
              <a:t>(ปัจจุบันใช้เวลาราว ๆ 1-2 เดือน)</a:t>
            </a:r>
            <a:endParaRPr lang="en-US" sz="2400" b="1" dirty="0"/>
          </a:p>
          <a:p>
            <a:pPr lvl="0"/>
            <a:r>
              <a:rPr lang="th-TH" sz="2800" b="1" dirty="0"/>
              <a:t>ความไม่เข้าใจหลักจริยธรรมการวิจัยของผู้วิจัย</a:t>
            </a:r>
            <a:endParaRPr lang="en-US" sz="2800" b="1" dirty="0"/>
          </a:p>
          <a:p>
            <a:pPr marL="0" indent="0" algn="thaiDist">
              <a:buNone/>
            </a:pPr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ข้อมูลจาก</a:t>
            </a:r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sz="2400" dirty="0" err="1" smtClean="0">
                <a:latin typeface="Browallia New" pitchFamily="34" charset="-34"/>
                <a:cs typeface="Browallia New" pitchFamily="34" charset="-34"/>
              </a:rPr>
              <a:t>เบญจวรณ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 มิ่งมนต์ชัยกุล. (2558) การวิเคราะห์ผล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การพิจารณาของคณะกรรมการจริยธรรมการวิจัยในคน 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สาขา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สังคมศาสตร์ มหาวิทยาลัยมหิดล ที่มีต่อโครงการวิจัยที่เสนอขอรับการพิจารณารับรองจริยธรรมการวิจัยใน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คน. </a:t>
            </a:r>
            <a:endParaRPr lang="th-TH" sz="2400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20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b="1" dirty="0" smtClean="0"/>
              <a:t>กำหนดการประจำปี 2562</a:t>
            </a:r>
            <a:endParaRPr lang="th-TH" b="1" dirty="0"/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571214"/>
              </p:ext>
            </p:extLst>
          </p:nvPr>
        </p:nvGraphicFramePr>
        <p:xfrm>
          <a:off x="1807962" y="1700808"/>
          <a:ext cx="5672092" cy="4010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Acrobat Document" r:id="rId3" imgW="11344265" imgH="8019997" progId="AcroExch.Document.DC">
                  <p:embed/>
                </p:oleObj>
              </mc:Choice>
              <mc:Fallback>
                <p:oleObj name="Acrobat Document" r:id="rId3" imgW="11344265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7962" y="1700808"/>
                        <a:ext cx="5672092" cy="4010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467544" y="5877272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http://www.mussirb.com/upload/file/Up%20new%20file%202018%20by%20Amm/%E0%B8%81%E0%B8%B3%E0%B8%AB%E0%B8%99%E0%B8%94%E0%B8%81%E0%B8%B2%E0%B8%A3%E0%B8%9E%E0%B8%B4%E0%B8%88%E0%B8%B2%E0%B8%A3%E0%B8%93%E0%B8%B2%E0%B8%9B%E0%B8%B5%202562_1539063622.pdf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2252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can\img-Z04110836\img-Z04110836-000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43408"/>
            <a:ext cx="5292080" cy="748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can\img-Z04110836\img-Z04110836-000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5292080" cy="72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ww.clonescriptsdb.com/scriptimages/answer-and-question-1284.jpg"/>
          <p:cNvSpPr>
            <a:spLocks noChangeAspect="1" noChangeArrowheads="1"/>
          </p:cNvSpPr>
          <p:nvPr/>
        </p:nvSpPr>
        <p:spPr bwMode="auto">
          <a:xfrm>
            <a:off x="190500" y="-2301875"/>
            <a:ext cx="381000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" name="Picture 5" descr="answer-and-question-12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0"/>
            <a:ext cx="7467600" cy="1285860"/>
          </a:xfrm>
        </p:spPr>
        <p:txBody>
          <a:bodyPr/>
          <a:lstStyle/>
          <a:p>
            <a:pPr algn="r"/>
            <a:r>
              <a:rPr lang="th-TH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ทบทวน </a:t>
            </a:r>
            <a:br>
              <a:rPr lang="th-TH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“หลักจริยธรรมการวิจัยในคน”</a:t>
            </a:r>
            <a:endParaRPr lang="en-US" dirty="0" smtClean="0"/>
          </a:p>
        </p:txBody>
      </p:sp>
      <p:sp>
        <p:nvSpPr>
          <p:cNvPr id="6147" name="Text Box 9"/>
          <p:cNvSpPr txBox="1">
            <a:spLocks noChangeArrowheads="1"/>
          </p:cNvSpPr>
          <p:nvPr/>
        </p:nvSpPr>
        <p:spPr bwMode="gray">
          <a:xfrm>
            <a:off x="857224" y="1500174"/>
            <a:ext cx="785818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3200" b="1" dirty="0">
                <a:latin typeface="Browallia New" pitchFamily="34" charset="-34"/>
                <a:cs typeface="Browallia New" pitchFamily="34" charset="-34"/>
              </a:rPr>
              <a:t>การศึกษาวิจัยในคนจะต้องกระทำอยู่บนพื้นฐานตามแนวทางปฏิบัติหลักจริยธรรมการวิจัยในคน หรือ </a:t>
            </a:r>
            <a:r>
              <a:rPr lang="en-US" sz="3200" b="1" dirty="0">
                <a:latin typeface="Browallia New" pitchFamily="34" charset="-34"/>
                <a:cs typeface="Browallia New" pitchFamily="34" charset="-34"/>
              </a:rPr>
              <a:t>The Belmont Report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151563" y="3760788"/>
            <a:ext cx="2520950" cy="1289050"/>
            <a:chOff x="3929" y="2160"/>
            <a:chExt cx="1588" cy="812"/>
          </a:xfrm>
        </p:grpSpPr>
        <p:sp>
          <p:nvSpPr>
            <p:cNvPr id="8225" name="AutoShape 33"/>
            <p:cNvSpPr>
              <a:spLocks noChangeArrowheads="1"/>
            </p:cNvSpPr>
            <p:nvPr/>
          </p:nvSpPr>
          <p:spPr bwMode="gray">
            <a:xfrm>
              <a:off x="3929" y="2160"/>
              <a:ext cx="1588" cy="812"/>
            </a:xfrm>
            <a:prstGeom prst="roundRect">
              <a:avLst>
                <a:gd name="adj" fmla="val 11255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>
                <a:latin typeface="Arial" charset="0"/>
              </a:endParaRP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3951" y="2183"/>
              <a:ext cx="1547" cy="758"/>
              <a:chOff x="403" y="1365"/>
              <a:chExt cx="1547" cy="736"/>
            </a:xfrm>
          </p:grpSpPr>
          <p:sp>
            <p:nvSpPr>
              <p:cNvPr id="8227" name="AutoShape 35"/>
              <p:cNvSpPr>
                <a:spLocks noChangeArrowheads="1"/>
              </p:cNvSpPr>
              <p:nvPr/>
            </p:nvSpPr>
            <p:spPr bwMode="gray">
              <a:xfrm>
                <a:off x="403" y="1910"/>
                <a:ext cx="1544" cy="191"/>
              </a:xfrm>
              <a:prstGeom prst="roundRect">
                <a:avLst>
                  <a:gd name="adj" fmla="val 38218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>
                  <a:latin typeface="Arial" charset="0"/>
                </a:endParaRPr>
              </a:p>
            </p:txBody>
          </p:sp>
          <p:sp>
            <p:nvSpPr>
              <p:cNvPr id="8228" name="AutoShape 36"/>
              <p:cNvSpPr>
                <a:spLocks noChangeArrowheads="1"/>
              </p:cNvSpPr>
              <p:nvPr/>
            </p:nvSpPr>
            <p:spPr bwMode="gray">
              <a:xfrm>
                <a:off x="409" y="1365"/>
                <a:ext cx="1541" cy="191"/>
              </a:xfrm>
              <a:prstGeom prst="roundRect">
                <a:avLst>
                  <a:gd name="adj" fmla="val 43977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>
                  <a:latin typeface="Arial" charset="0"/>
                </a:endParaRPr>
              </a:p>
            </p:txBody>
          </p:sp>
        </p:grp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270250" y="3262313"/>
            <a:ext cx="2520950" cy="1244600"/>
            <a:chOff x="2114" y="1846"/>
            <a:chExt cx="1588" cy="784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>
              <a:off x="2114" y="1846"/>
              <a:ext cx="1588" cy="784"/>
            </a:xfrm>
            <a:prstGeom prst="roundRect">
              <a:avLst>
                <a:gd name="adj" fmla="val 11255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>
                <a:latin typeface="Arial" charset="0"/>
              </a:endParaRPr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2130" y="1866"/>
              <a:ext cx="1547" cy="736"/>
              <a:chOff x="403" y="1365"/>
              <a:chExt cx="1547" cy="736"/>
            </a:xfrm>
          </p:grpSpPr>
          <p:sp>
            <p:nvSpPr>
              <p:cNvPr id="8232" name="AutoShape 40"/>
              <p:cNvSpPr>
                <a:spLocks noChangeArrowheads="1"/>
              </p:cNvSpPr>
              <p:nvPr/>
            </p:nvSpPr>
            <p:spPr bwMode="gray">
              <a:xfrm>
                <a:off x="403" y="1910"/>
                <a:ext cx="1544" cy="191"/>
              </a:xfrm>
              <a:prstGeom prst="roundRect">
                <a:avLst>
                  <a:gd name="adj" fmla="val 38218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>
                  <a:latin typeface="Arial" charset="0"/>
                </a:endParaRPr>
              </a:p>
            </p:txBody>
          </p:sp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>
                <a:off x="409" y="1365"/>
                <a:ext cx="1541" cy="191"/>
              </a:xfrm>
              <a:prstGeom prst="roundRect">
                <a:avLst>
                  <a:gd name="adj" fmla="val 43977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>
                  <a:latin typeface="Arial" charset="0"/>
                </a:endParaRPr>
              </a:p>
            </p:txBody>
          </p:sp>
        </p:grp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525463" y="2465388"/>
            <a:ext cx="2520950" cy="1244600"/>
            <a:chOff x="385" y="1344"/>
            <a:chExt cx="1588" cy="784"/>
          </a:xfrm>
        </p:grpSpPr>
        <p:sp>
          <p:nvSpPr>
            <p:cNvPr id="8235" name="AutoShape 43"/>
            <p:cNvSpPr>
              <a:spLocks noChangeArrowheads="1"/>
            </p:cNvSpPr>
            <p:nvPr/>
          </p:nvSpPr>
          <p:spPr bwMode="gray">
            <a:xfrm>
              <a:off x="385" y="1344"/>
              <a:ext cx="1588" cy="784"/>
            </a:xfrm>
            <a:prstGeom prst="roundRect">
              <a:avLst>
                <a:gd name="adj" fmla="val 11255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>
                <a:latin typeface="Arial" charset="0"/>
              </a:endParaRPr>
            </a:p>
          </p:txBody>
        </p: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403" y="1365"/>
              <a:ext cx="1547" cy="736"/>
              <a:chOff x="403" y="1365"/>
              <a:chExt cx="1547" cy="736"/>
            </a:xfrm>
          </p:grpSpPr>
          <p:sp>
            <p:nvSpPr>
              <p:cNvPr id="8237" name="AutoShape 45"/>
              <p:cNvSpPr>
                <a:spLocks noChangeArrowheads="1"/>
              </p:cNvSpPr>
              <p:nvPr/>
            </p:nvSpPr>
            <p:spPr bwMode="gray">
              <a:xfrm>
                <a:off x="403" y="1910"/>
                <a:ext cx="1544" cy="191"/>
              </a:xfrm>
              <a:prstGeom prst="roundRect">
                <a:avLst>
                  <a:gd name="adj" fmla="val 38218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>
                  <a:latin typeface="Arial" charset="0"/>
                </a:endParaRPr>
              </a:p>
            </p:txBody>
          </p:sp>
          <p:sp>
            <p:nvSpPr>
              <p:cNvPr id="8238" name="AutoShape 46"/>
              <p:cNvSpPr>
                <a:spLocks noChangeArrowheads="1"/>
              </p:cNvSpPr>
              <p:nvPr/>
            </p:nvSpPr>
            <p:spPr bwMode="gray">
              <a:xfrm>
                <a:off x="409" y="1365"/>
                <a:ext cx="1541" cy="191"/>
              </a:xfrm>
              <a:prstGeom prst="roundRect">
                <a:avLst>
                  <a:gd name="adj" fmla="val 43977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>
                  <a:latin typeface="Arial" charset="0"/>
                </a:endParaRPr>
              </a:p>
            </p:txBody>
          </p:sp>
        </p:grpSp>
      </p:grpSp>
      <p:sp>
        <p:nvSpPr>
          <p:cNvPr id="6151" name="Text Box 10"/>
          <p:cNvSpPr txBox="1">
            <a:spLocks noChangeArrowheads="1"/>
          </p:cNvSpPr>
          <p:nvPr/>
        </p:nvSpPr>
        <p:spPr bwMode="gray">
          <a:xfrm>
            <a:off x="695325" y="2500306"/>
            <a:ext cx="214947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1. หลัก</a:t>
            </a:r>
            <a:r>
              <a:rPr lang="th-TH" sz="24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ความเคารพในบุคคล </a:t>
            </a:r>
            <a:endParaRPr lang="en-US" sz="2400" b="1" dirty="0" smtClean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24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Respect for person)</a:t>
            </a:r>
            <a:endParaRPr lang="en-US" sz="2400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gray">
          <a:xfrm>
            <a:off x="3270251" y="3286124"/>
            <a:ext cx="2476500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2.หลัก</a:t>
            </a:r>
            <a:r>
              <a:rPr lang="th-TH" sz="24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คุณประโยชน์ ไม่ก่ออันตราย </a:t>
            </a:r>
            <a:r>
              <a:rPr lang="en-US" sz="20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Beneficence and Non-maleficence)</a:t>
            </a:r>
            <a:endParaRPr lang="en-US" sz="20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gray">
          <a:xfrm>
            <a:off x="6353175" y="3903663"/>
            <a:ext cx="21494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3.หลัก</a:t>
            </a:r>
            <a:r>
              <a:rPr lang="th-TH" sz="24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ความยุติธรรม </a:t>
            </a:r>
            <a:r>
              <a:rPr lang="en-US" sz="24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(Justice)</a:t>
            </a:r>
          </a:p>
        </p:txBody>
      </p:sp>
      <p:sp>
        <p:nvSpPr>
          <p:cNvPr id="6154" name="Rectangle 64"/>
          <p:cNvSpPr>
            <a:spLocks noChangeArrowheads="1"/>
          </p:cNvSpPr>
          <p:nvPr/>
        </p:nvSpPr>
        <p:spPr bwMode="gray">
          <a:xfrm>
            <a:off x="179512" y="3571876"/>
            <a:ext cx="3163763" cy="30396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SzPct val="60000"/>
              <a:buFont typeface="Wingdings" pitchFamily="2" charset="2"/>
              <a:buChar char="§"/>
            </a:pPr>
            <a:r>
              <a:rPr lang="en-US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th-TH" sz="1400" b="1" dirty="0" smtClean="0">
                <a:solidFill>
                  <a:srgbClr val="FF0000"/>
                </a:solidFill>
                <a:cs typeface="Arial" pitchFamily="34" charset="0"/>
              </a:rPr>
              <a:t>การเคารพในศักดิ์ศรีความเป็นมนุษย์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60000"/>
              <a:buFont typeface="Wingdings" pitchFamily="2" charset="2"/>
              <a:buChar char="§"/>
            </a:pP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การเคารพในการขอความยินยอมโดยให้ข้อมูลอย่างเพียงพอและมีอิสระในการตัดสินใจ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60000"/>
              <a:buFont typeface="Wingdings" pitchFamily="2" charset="2"/>
              <a:buChar char="§"/>
            </a:pP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การเคารพในศักดิ์ศรีของกลุ่มเปราะบาง และ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อ่อนแอ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60000"/>
              <a:buFont typeface="Wingdings" pitchFamily="2" charset="2"/>
              <a:buChar char="§"/>
            </a:pPr>
            <a:r>
              <a:rPr lang="th-TH" sz="20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การเคารพในความเป็นส่วนตัวและการรักษาความลับ</a:t>
            </a:r>
            <a:r>
              <a:rPr lang="en-US" sz="20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endParaRPr lang="en-US" sz="2000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155" name="Rectangle 65"/>
          <p:cNvSpPr>
            <a:spLocks noChangeArrowheads="1"/>
          </p:cNvSpPr>
          <p:nvPr/>
        </p:nvSpPr>
        <p:spPr bwMode="gray">
          <a:xfrm>
            <a:off x="3248036" y="4357694"/>
            <a:ext cx="2895600" cy="25816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lnSpc>
                <a:spcPct val="120000"/>
              </a:lnSpc>
              <a:buClr>
                <a:schemeClr val="tx1"/>
              </a:buClr>
              <a:buSzPct val="60000"/>
              <a:buFont typeface="Wingdings" pitchFamily="2" charset="2"/>
              <a:buChar char="§"/>
            </a:pPr>
            <a:r>
              <a:rPr lang="en-US" sz="16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cs typeface="Arial" pitchFamily="34" charset="0"/>
              </a:rPr>
              <a:t>**</a:t>
            </a:r>
            <a:r>
              <a:rPr lang="th-TH" sz="1600" b="1" dirty="0" smtClean="0">
                <a:solidFill>
                  <a:srgbClr val="FF0000"/>
                </a:solidFill>
                <a:cs typeface="Arial" pitchFamily="34" charset="0"/>
              </a:rPr>
              <a:t>ความปรารถนาดีและการดูแลผู้เข้าร่วมการวิจัย**</a:t>
            </a:r>
          </a:p>
          <a:p>
            <a:pPr algn="thaiDist">
              <a:lnSpc>
                <a:spcPct val="120000"/>
              </a:lnSpc>
              <a:buClr>
                <a:schemeClr val="tx1"/>
              </a:buClr>
              <a:buSzPct val="60000"/>
              <a:buFont typeface="Wingdings" pitchFamily="2" charset="2"/>
              <a:buChar char="§"/>
            </a:pPr>
            <a:r>
              <a:rPr lang="th-TH" sz="1800" b="1" dirty="0" smtClean="0"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1800" b="1" dirty="0">
                <a:latin typeface="Browallia New" pitchFamily="34" charset="-34"/>
                <a:cs typeface="Browallia New" pitchFamily="34" charset="-34"/>
              </a:rPr>
              <a:t>ประเมินความสมดุลระหว่างความเสี่ยงและคุณประโยชน์ </a:t>
            </a:r>
          </a:p>
          <a:p>
            <a:pPr algn="thaiDist">
              <a:lnSpc>
                <a:spcPct val="120000"/>
              </a:lnSpc>
              <a:buClr>
                <a:schemeClr val="tx1"/>
              </a:buClr>
              <a:buSzPct val="60000"/>
              <a:buFont typeface="Wingdings" pitchFamily="2" charset="2"/>
              <a:buChar char="§"/>
            </a:pPr>
            <a:r>
              <a:rPr lang="th-TH" sz="1800" b="1" dirty="0"/>
              <a:t>ผู้วิจัยต้องลดความเสี่ยงให้น้อยที่สุด หรือการลดอันตรายให้น้อยที่สุด </a:t>
            </a:r>
            <a:r>
              <a:rPr lang="th-TH" sz="1800" b="1" dirty="0" smtClean="0"/>
              <a:t>เพิ่ม</a:t>
            </a:r>
            <a:r>
              <a:rPr lang="th-TH" sz="1800" b="1" dirty="0"/>
              <a:t>คุณประโยชน์มาก</a:t>
            </a:r>
            <a:r>
              <a:rPr lang="th-TH" sz="1800" b="1" dirty="0" smtClean="0"/>
              <a:t>ที่สุด </a:t>
            </a:r>
            <a:endParaRPr lang="en-US" sz="18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156" name="Rectangle 66"/>
          <p:cNvSpPr>
            <a:spLocks noChangeArrowheads="1"/>
          </p:cNvSpPr>
          <p:nvPr/>
        </p:nvSpPr>
        <p:spPr bwMode="gray">
          <a:xfrm>
            <a:off x="6248432" y="5000636"/>
            <a:ext cx="2895600" cy="2154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SzPct val="60000"/>
              <a:buFont typeface="Wingdings" pitchFamily="2" charset="2"/>
              <a:buChar char="§"/>
            </a:pPr>
            <a:r>
              <a:rPr lang="en-US" sz="2000" b="1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เลือกผู้เข้าร่วมการ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วิจัยที่</a:t>
            </a:r>
            <a:r>
              <a:rPr lang="th-TH" sz="20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ไม่</a:t>
            </a:r>
            <a:r>
              <a:rPr lang="th-TH" sz="20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มีอคติ</a:t>
            </a: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 ไม่เลือกที่รัก มักที่ชัง 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ไม่</a:t>
            </a: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เลือกกลุ่มตัวอย่างที่หาง่าย สั่งง่าย </a:t>
            </a:r>
            <a:r>
              <a:rPr lang="th-TH" sz="20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หรือไม่</a:t>
            </a:r>
            <a:r>
              <a:rPr lang="th-TH" sz="20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เอาเปรียบ</a:t>
            </a: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ผู้ที่อ่อนแอ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กว่า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60000"/>
              <a:buFont typeface="Wingdings" pitchFamily="2" charset="2"/>
              <a:buChar char="§"/>
            </a:pP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มี</a:t>
            </a: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การสุ่มเข้ากลุ่ม</a:t>
            </a: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ศึกษา</a:t>
            </a:r>
            <a:endParaRPr lang="en-US" sz="2000" b="1" dirty="0">
              <a:latin typeface="Browallia New" pitchFamily="34" charset="-34"/>
              <a:cs typeface="Browallia New" pitchFamily="34" charset="-34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92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pPr algn="r"/>
            <a:r>
              <a:rPr lang="th-TH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หน้าที่ความรับผิดชอบของ</a:t>
            </a:r>
            <a:br>
              <a:rPr lang="th-TH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ผู้วิจัย</a:t>
            </a:r>
            <a:endParaRPr lang="th-TH" b="1" dirty="0">
              <a:solidFill>
                <a:schemeClr val="tx2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916832"/>
            <a:ext cx="9036496" cy="4525963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ก่อนได้รับการพิจารณารับรองจริยธรรมการวิจัย</a:t>
            </a:r>
          </a:p>
          <a:p>
            <a:pPr marL="742950" indent="-742950">
              <a:buAutoNum type="arabicPeriod"/>
            </a:pPr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หลัง</a:t>
            </a:r>
            <a:r>
              <a:rPr lang="th-TH" sz="4400" b="1" dirty="0">
                <a:latin typeface="Browallia New" pitchFamily="34" charset="-34"/>
                <a:cs typeface="Browallia New" pitchFamily="34" charset="-34"/>
              </a:rPr>
              <a:t>ได้รับการพิจารณารับรองจริยธรรมกา</a:t>
            </a:r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รวิจัย</a:t>
            </a:r>
          </a:p>
          <a:p>
            <a:pPr marL="742950" indent="-742950">
              <a:buAutoNum type="arabicPeriod"/>
            </a:pPr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ผลประโยชน์ทับซ้อน </a:t>
            </a:r>
            <a:r>
              <a:rPr lang="en-US" sz="4400" b="1" dirty="0" smtClean="0">
                <a:latin typeface="Browallia New" pitchFamily="34" charset="-34"/>
                <a:cs typeface="Browallia New" pitchFamily="34" charset="-34"/>
              </a:rPr>
              <a:t>(Conflict of Interest)</a:t>
            </a:r>
            <a:endParaRPr lang="th-TH" sz="4400" b="1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64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h-TH" sz="4400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1. ก่อน</a:t>
            </a:r>
            <a:r>
              <a:rPr lang="th-TH" sz="4400" b="1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ได้รับการ</a:t>
            </a:r>
            <a:r>
              <a:rPr lang="th-TH" sz="4400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พิจารณารับรอง</a:t>
            </a:r>
            <a:r>
              <a:rPr lang="th-TH" sz="4400" b="1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จริยธรรมการ</a:t>
            </a:r>
            <a:r>
              <a:rPr lang="th-TH" sz="4400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วิจัย</a:t>
            </a:r>
            <a:endParaRPr lang="th-TH" sz="4400" b="1" dirty="0">
              <a:solidFill>
                <a:schemeClr val="tx2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44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b="1" dirty="0" smtClean="0"/>
              <a:t>ประกาศ </a:t>
            </a:r>
            <a:r>
              <a:rPr lang="th-TH" b="1" dirty="0" err="1" smtClean="0"/>
              <a:t>ก.พ.อ</a:t>
            </a:r>
            <a:r>
              <a:rPr lang="th-TH" b="1" dirty="0" smtClean="0"/>
              <a:t>. (พ.ศ.2560)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925144"/>
          </a:xfrm>
        </p:spPr>
        <p:txBody>
          <a:bodyPr/>
          <a:lstStyle/>
          <a:p>
            <a:pPr algn="thaiDist"/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ข้อ 5.1.4 จริยธรรมและจรรยาบรรณทางวิชาการในการพิจารณา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กำหนดตำแหน่ง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ฯ ต้องคำนึงถึงจริยธรรมและจรรยาบรรณทางวิชาการ ดังนี้</a:t>
            </a:r>
          </a:p>
          <a:p>
            <a:pPr marL="0" indent="0" algn="thaiDist">
              <a:buNone/>
            </a:pP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(1) </a:t>
            </a:r>
            <a:r>
              <a:rPr lang="th-TH" sz="2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ต้องมีความซื่อสัตย์ทางวิชาการ 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ไม่นำผลงานผู้อื่นมาเป็นผลงานของ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ตนและ</a:t>
            </a:r>
            <a:r>
              <a:rPr lang="th-TH" sz="2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ไม่ลอกเลียนผลงานของผู้อื่น 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ไม่นำผลงานของตนเองในเรื่อง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เดียวกันไป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เผยแพร่ในวารสารวิชาการมากกว่าหนึ่งฉบับ รวมถึงไม่คัดลอกข้อความใด 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ๆ 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จากผลงานเดิมของตน โดยไม่อ้างอิงผลงานเดิมตามหลักวิชาการ ทั้งนี้ 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 ใน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ลักษณะที่จะทำให้เข้าใจผิดว่าเป็นผลงานใหม่</a:t>
            </a:r>
          </a:p>
          <a:p>
            <a:pPr marL="0" indent="0" algn="thaiDist">
              <a:buNone/>
            </a:pPr>
            <a:r>
              <a:rPr lang="th-TH" sz="2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(2) </a:t>
            </a:r>
            <a:r>
              <a:rPr lang="th-TH" sz="2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ต้องอ้างถึงบุคคลหรือแหล่งที่มาของข้อมูลที่นำมาใช้ในผลงาน</a:t>
            </a:r>
            <a:r>
              <a:rPr lang="th-TH" sz="2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ทางวิชาการ</a:t>
            </a:r>
            <a:r>
              <a:rPr lang="th-TH" sz="2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ของตนเองเพื่อแสดงหลักฐานของการค้นคว้า</a:t>
            </a:r>
          </a:p>
          <a:p>
            <a:pPr marL="0" indent="0" algn="thaiDist">
              <a:buNone/>
            </a:pP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(3) ต้อง</a:t>
            </a:r>
            <a:r>
              <a:rPr lang="th-TH" sz="2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ไม่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คำนึงถึงผลประโยชน์ทางวิชาการจนละเลยหรือ</a:t>
            </a:r>
            <a:r>
              <a:rPr lang="th-TH" sz="2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ละเมิดสิทธิ</a:t>
            </a:r>
            <a:r>
              <a:rPr lang="th-TH" sz="2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ส่วนบุคคล</a:t>
            </a:r>
            <a:r>
              <a:rPr lang="th-TH" sz="2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ของผู้อื่นหรือสิทธิมนุษยชน</a:t>
            </a:r>
          </a:p>
          <a:p>
            <a:pPr marL="0" indent="0" algn="thaiDist">
              <a:buNone/>
            </a:pPr>
            <a:r>
              <a:rPr lang="th-TH" sz="2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(4) </a:t>
            </a:r>
            <a:r>
              <a:rPr lang="th-TH" sz="2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ผลงานทางวิชาการต้องได้มาจากการศึกษาโดยใช้หลักวิชาการเป็นเกณฑ์ </a:t>
            </a:r>
            <a:r>
              <a:rPr lang="th-TH" sz="2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ปราศจาก</a:t>
            </a:r>
            <a:r>
              <a:rPr lang="th-TH" sz="2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อคติ และเสนอผลงานตามความเป็นจริง ไม่จงใจเบี่ยงเบนผล</a:t>
            </a:r>
            <a:r>
              <a:rPr lang="th-TH" sz="2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การศึกษา</a:t>
            </a:r>
            <a:r>
              <a:rPr lang="th-TH" sz="2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หรือวิจัยโดยหวังผลประโยชน์ส่วนตัว หรือเพื่อก่อให้เกิดความ</a:t>
            </a:r>
            <a:r>
              <a:rPr lang="th-TH" sz="2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เสียหายแก่</a:t>
            </a:r>
            <a:r>
              <a:rPr lang="th-TH" sz="2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ผู้อื่น และ</a:t>
            </a:r>
            <a:r>
              <a:rPr lang="th-TH" sz="2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เสนอผลงานตามความเป็นจริง </a:t>
            </a:r>
            <a:r>
              <a:rPr lang="th-TH" sz="2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ไม่ขยายข้อค้นพบ </a:t>
            </a:r>
            <a:r>
              <a:rPr lang="th-TH" sz="2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โดยปราศจาก</a:t>
            </a:r>
            <a:r>
              <a:rPr lang="th-TH" sz="2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การตรวจสอบยืนยันในทางวิชาการ</a:t>
            </a:r>
          </a:p>
          <a:p>
            <a:pPr marL="0" indent="0" algn="thaiDist">
              <a:buNone/>
            </a:pP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(5) ต้อง</a:t>
            </a:r>
            <a:r>
              <a:rPr lang="th-TH" sz="2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นำผลงานไปใช้ประโยชน์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ในทางที่</a:t>
            </a:r>
            <a:r>
              <a:rPr lang="th-TH" sz="2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ชอบธรรม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2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ชอบด้วยกฎหมาย</a:t>
            </a:r>
          </a:p>
          <a:p>
            <a:pPr marL="0" indent="0" algn="thaiDist">
              <a:buNone/>
            </a:pPr>
            <a:r>
              <a:rPr lang="th-TH" sz="2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(6) หากผลงานทางวิชาการมีการใช้ข้อมูล</a:t>
            </a:r>
            <a:r>
              <a:rPr lang="th-TH" sz="2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จากการทำวิจัยในคนหรือสัตว์ </a:t>
            </a:r>
            <a:r>
              <a:rPr lang="th-TH" sz="2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ผู้ขอ</a:t>
            </a:r>
            <a:r>
              <a:rPr lang="th-TH" sz="2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ตำแหน่ง</a:t>
            </a:r>
            <a:r>
              <a:rPr lang="th-TH" sz="2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จะต้องยื่นหลักฐานแสดงการอนุญาตจาก</a:t>
            </a:r>
            <a:r>
              <a:rPr lang="th-TH" sz="2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คณะกรรมการจริยธรรม</a:t>
            </a:r>
            <a:r>
              <a:rPr lang="th-TH" sz="2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การวิจัยของสถาบันที่มีการดำเนินการ</a:t>
            </a:r>
          </a:p>
        </p:txBody>
      </p:sp>
    </p:spTree>
    <p:extLst>
      <p:ext uri="{BB962C8B-B14F-4D97-AF65-F5344CB8AC3E}">
        <p14:creationId xmlns:p14="http://schemas.microsoft.com/office/powerpoint/2010/main" val="35353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07171" y="0"/>
            <a:ext cx="8229600" cy="1403648"/>
          </a:xfrm>
        </p:spPr>
        <p:txBody>
          <a:bodyPr/>
          <a:lstStyle/>
          <a:p>
            <a:pPr algn="r"/>
            <a:r>
              <a:rPr lang="th-TH" sz="3600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งานวิจัยที่จะได้รับการรับรองจาก</a:t>
            </a:r>
            <a:br>
              <a:rPr lang="th-TH" sz="3600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3600" b="1" dirty="0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คณะกรรมการจริยธรรมการวิจัยฯ </a:t>
            </a:r>
            <a:endParaRPr lang="th-TH" sz="3600" b="1" dirty="0">
              <a:solidFill>
                <a:schemeClr val="tx2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sz="3600" b="1" u="sng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งานวิจัย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นั้น </a:t>
            </a:r>
          </a:p>
          <a:p>
            <a:pPr algn="thaiDist"/>
            <a:r>
              <a:rPr lang="th-TH" sz="3600" dirty="0" smtClean="0">
                <a:latin typeface="Browallia New" pitchFamily="34" charset="-34"/>
                <a:cs typeface="Browallia New" pitchFamily="34" charset="-34"/>
              </a:rPr>
              <a:t>ต้องแสดงให้เห็นถึง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คุณค่าและประโยชน์</a:t>
            </a:r>
            <a:r>
              <a:rPr lang="th-TH" sz="3600" dirty="0" smtClean="0">
                <a:latin typeface="Browallia New" pitchFamily="34" charset="-34"/>
                <a:cs typeface="Browallia New" pitchFamily="34" charset="-34"/>
              </a:rPr>
              <a:t>ของการศึกษา</a:t>
            </a:r>
          </a:p>
          <a:p>
            <a:pPr algn="thaiDist"/>
            <a:r>
              <a:rPr lang="th-TH" sz="3600" dirty="0" smtClean="0">
                <a:latin typeface="Browallia New" pitchFamily="34" charset="-34"/>
                <a:cs typeface="Browallia New" pitchFamily="34" charset="-34"/>
              </a:rPr>
              <a:t>มีการ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ออกแบบการวิจัยและวิธีการวิจัย</a:t>
            </a:r>
            <a:r>
              <a:rPr lang="th-TH" sz="3600" dirty="0" smtClean="0">
                <a:latin typeface="Browallia New" pitchFamily="34" charset="-34"/>
                <a:cs typeface="Browallia New" pitchFamily="34" charset="-34"/>
              </a:rPr>
              <a:t>อย่างเป็นระบบ</a:t>
            </a:r>
          </a:p>
          <a:p>
            <a:pPr algn="thaiDist"/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ขนาดตัวอย่าง</a:t>
            </a:r>
            <a:r>
              <a:rPr lang="th-TH" sz="3600" dirty="0" smtClean="0">
                <a:latin typeface="Browallia New" pitchFamily="34" charset="-34"/>
                <a:cs typeface="Browallia New" pitchFamily="34" charset="-34"/>
              </a:rPr>
              <a:t>มีความเหมาะสม</a:t>
            </a:r>
          </a:p>
          <a:p>
            <a:pPr algn="thaiDist"/>
            <a:r>
              <a:rPr lang="th-TH" sz="3600" dirty="0" smtClean="0">
                <a:latin typeface="Browallia New" pitchFamily="34" charset="-34"/>
                <a:cs typeface="Browallia New" pitchFamily="34" charset="-34"/>
              </a:rPr>
              <a:t>มีการแผน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การวิเคราะห์และการใช้สถิติ</a:t>
            </a:r>
          </a:p>
          <a:p>
            <a:pPr algn="thaiDist"/>
            <a:r>
              <a:rPr lang="th-TH" sz="3600" dirty="0" smtClean="0">
                <a:latin typeface="Browallia New" pitchFamily="34" charset="-34"/>
                <a:cs typeface="Browallia New" pitchFamily="34" charset="-34"/>
              </a:rPr>
              <a:t>มี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แผนงานการควบคุมงานวิจัย</a:t>
            </a:r>
            <a:r>
              <a:rPr lang="th-TH" sz="3600" dirty="0" smtClean="0">
                <a:latin typeface="Browallia New" pitchFamily="34" charset="-34"/>
                <a:cs typeface="Browallia New" pitchFamily="34" charset="-34"/>
              </a:rPr>
              <a:t>ให้บรรลุตามวัตถุประสงค์การวิจัย</a:t>
            </a:r>
          </a:p>
          <a:p>
            <a:pPr algn="thaiDist"/>
            <a:r>
              <a:rPr lang="th-TH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ซึ่งต้องแสดงข้อมูลเหล่านี้ในแบบเสนอโครงการวิจัยฯ ข้อ 9-12</a:t>
            </a:r>
            <a:endParaRPr lang="th-TH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65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hidol_powerpoint_Template_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hidol_powerpoint_Template_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ahidol_powerpoint_Template_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ahidol_powerpoint_Template_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Mahidol_powerpoint_Template_6</Template>
  <TotalTime>688</TotalTime>
  <Words>3031</Words>
  <Application>Microsoft Office PowerPoint</Application>
  <PresentationFormat>นำเสนอทางหน้าจอ (4:3)</PresentationFormat>
  <Paragraphs>240</Paragraphs>
  <Slides>44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4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44</vt:i4>
      </vt:variant>
    </vt:vector>
  </HeadingPairs>
  <TitlesOfParts>
    <vt:vector size="57" baseType="lpstr">
      <vt:lpstr>4804_KwangMD_PukluK</vt:lpstr>
      <vt:lpstr>Angsana New</vt:lpstr>
      <vt:lpstr>Arial</vt:lpstr>
      <vt:lpstr>Browallia New</vt:lpstr>
      <vt:lpstr>Calibri</vt:lpstr>
      <vt:lpstr>Cordia New</vt:lpstr>
      <vt:lpstr>TH Sarabun New</vt:lpstr>
      <vt:lpstr>Wingdings</vt:lpstr>
      <vt:lpstr>Mahidol_powerpoint_Template_6</vt:lpstr>
      <vt:lpstr>1_Mahidol_powerpoint_Template_6</vt:lpstr>
      <vt:lpstr>2_Mahidol_powerpoint_Template_6</vt:lpstr>
      <vt:lpstr>3_Mahidol_powerpoint_Template_6</vt:lpstr>
      <vt:lpstr>Acrobat Document</vt:lpstr>
      <vt:lpstr>การขอรับรอง จริยธรรมการวิจัยในคน</vt:lpstr>
      <vt:lpstr>งานนำเสนอ PowerPoint</vt:lpstr>
      <vt:lpstr>งานนำเสนอ PowerPoint</vt:lpstr>
      <vt:lpstr>งานนำเสนอ PowerPoint</vt:lpstr>
      <vt:lpstr>ทบทวน  “หลักจริยธรรมการวิจัยในคน”</vt:lpstr>
      <vt:lpstr>หน้าที่ความรับผิดชอบของ ผู้วิจัย</vt:lpstr>
      <vt:lpstr>งานนำเสนอ PowerPoint</vt:lpstr>
      <vt:lpstr>ประกาศ ก.พ.อ. (พ.ศ.2560) </vt:lpstr>
      <vt:lpstr>งานวิจัยที่จะได้รับการรับรองจาก คณะกรรมการจริยธรรมการวิจัยฯ </vt:lpstr>
      <vt:lpstr>การเลือกผู้เข้าร่วมการวิจัย อย่างเหมาะสม</vt:lpstr>
      <vt:lpstr>สัดส่วนของความเสี่ยงอันตราย และประโยชน์ที่ยอมรับได้</vt:lpstr>
      <vt:lpstr>สัดส่วนของความเสี่ยงอันตราย และประโยชน์ที่ยอมรับได้</vt:lpstr>
      <vt:lpstr>กลุ่มเปราะบาง</vt:lpstr>
      <vt:lpstr>ผู้วิจัยต้องให้ผู้เข้าร่วมการวิจัย ได้เข้าใจและตัดสินใจอย่างอิสระ</vt:lpstr>
      <vt:lpstr>ผู้วิจัยควรมีคุณวุฒิ หรือเชี่ยวชาญในด้านที่ทำการวิจัย</vt:lpstr>
      <vt:lpstr>กรอบการพิจารณา ด้านจริยธรรมการวิจัยฯ</vt:lpstr>
      <vt:lpstr>งานนำเสนอ PowerPoint</vt:lpstr>
      <vt:lpstr>งานนำเสนอ PowerPoint</vt:lpstr>
      <vt:lpstr>งานนำเสนอ PowerPoint</vt:lpstr>
      <vt:lpstr>พ.ร.บ.สุขภาพแห่งชาติ  พ.ศ.2550</vt:lpstr>
      <vt:lpstr>พ.ร.บ. ข้อมูลข่าวสารของราชการ  พ.ศ.2540 </vt:lpstr>
      <vt:lpstr>ข้อมูลส่วนตัว/ข้อมูลส่วนบุคคล?</vt:lpstr>
      <vt:lpstr>ตัวอย่างเช่นการศึกษาเรื่อง:  </vt:lpstr>
      <vt:lpstr>งานนำเสนอ PowerPoint</vt:lpstr>
      <vt:lpstr>ตัวอย่างเช่นการศึกษาเรื่อง:  </vt:lpstr>
      <vt:lpstr>งานนำเสนอ PowerPoint</vt:lpstr>
      <vt:lpstr>ตัวอย่างเช่นการศึกษาเรื่อง:  </vt:lpstr>
      <vt:lpstr>Multicenter Studies</vt:lpstr>
      <vt:lpstr>งานนำเสนอ PowerPoint</vt:lpstr>
      <vt:lpstr>งานนำเสนอ PowerPoint</vt:lpstr>
      <vt:lpstr>งานนำเสนอ PowerPoint</vt:lpstr>
      <vt:lpstr>ลำดับเอกสาร</vt:lpstr>
      <vt:lpstr>Download  แบบฟอร์มการเสนอขอรับการพิจารณารับรอง และเอกสารอื่น ๆ จาก </vt:lpstr>
      <vt:lpstr>2. หลังได้รับการพิจารณา รับรองจริยธรรมการวิจัย</vt:lpstr>
      <vt:lpstr>3. ผลประโยชน์ทับซ้อน</vt:lpstr>
      <vt:lpstr>3. ผลประโยชน์ทับซ้อน</vt:lpstr>
      <vt:lpstr>ตัวอย่างการจัดการกับ ผลประโยชน์ทับซ้อนของผู้วิจัย</vt:lpstr>
      <vt:lpstr>งานนำเสนอ PowerPoint</vt:lpstr>
      <vt:lpstr>เอกสารอ้างอิงและอ่านเพิ่มเติม</vt:lpstr>
      <vt:lpstr>ปัญหาที่เกิดขึ้นจาก การเสนอโครงการวิจัยฯ ปี 2556</vt:lpstr>
      <vt:lpstr>กำหนดการประจำปี 2562</vt:lpstr>
      <vt:lpstr>งานนำเสนอ PowerPoint</vt:lpstr>
      <vt:lpstr>งานนำเสนอ PowerPoint</vt:lpstr>
      <vt:lpstr>งานนำเสนอ PowerPoint</vt:lpstr>
    </vt:vector>
  </TitlesOfParts>
  <Company>sKz Community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sKzXP</dc:creator>
  <cp:lastModifiedBy>Windows User</cp:lastModifiedBy>
  <cp:revision>62</cp:revision>
  <cp:lastPrinted>2019-01-14T01:39:22Z</cp:lastPrinted>
  <dcterms:created xsi:type="dcterms:W3CDTF">2014-05-26T04:43:28Z</dcterms:created>
  <dcterms:modified xsi:type="dcterms:W3CDTF">2019-01-14T01:39:23Z</dcterms:modified>
</cp:coreProperties>
</file>