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2" r:id="rId3"/>
    <p:sldId id="280" r:id="rId4"/>
    <p:sldId id="281" r:id="rId5"/>
    <p:sldId id="282" r:id="rId6"/>
    <p:sldId id="284" r:id="rId7"/>
    <p:sldId id="259" r:id="rId8"/>
    <p:sldId id="283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2060"/>
    <a:srgbClr val="FFF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2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C9F96-7680-4D05-B1DE-A4597DE9B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B679B-F0EF-4DAF-83F0-5A0BABCB3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65F4F-E47B-48E8-8D50-79FBC6A9A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B823D-D4CE-4AFE-BCBB-B8125FD2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64369-379E-46EA-BD05-0F6787BD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7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BD1A-2EA7-499E-90C3-D51A0B8E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F9709-2120-40B6-9478-6B1D204C6D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2D0B5-F747-47BF-B1D4-C8C4CD51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8236B-E71E-48F3-A414-1685DA9A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89A6-EB9D-4B3F-AFA0-B8CE60AE4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9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7D1077-7BC5-418B-9DBB-16D9672C6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75941-E242-4F60-82F1-9936673A3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2EE1B-0D4E-4E9E-BC33-4F147195A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DF957-0A38-4281-9B54-EB614113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49453-8C3A-49F7-9C6B-4B210FD2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8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478E3-E794-498E-A57E-808FE1F3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8087-EB63-4448-8B9E-CBB068D7E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8DAE-EDB3-441D-9D71-9AE6D162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DB80-F492-4FE9-BED3-C176F78B2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3858B-719D-48CB-98A1-14BDB010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4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AF2F4-9255-4F59-BB90-E8395C70A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914E0-BA6E-44E3-A8C3-E94C170C7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35F1B-FBAE-4CED-8FBC-BC31FC94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DE21-3751-4D8E-9D4A-395D2ABE4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E8328-EDE8-4DB0-B16F-700DB754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6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553B-F495-4FE4-98B3-8487C59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E09A-01B0-48D3-B94A-A85FDCDDC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D93E9-2616-4C14-B52D-28B3D762B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2B8C4-73E7-440B-92D9-FA630B8F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7E87C2-CDCF-40C8-8506-F13DD0979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524FE-8553-4A8C-8052-6056B3129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8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6909-E1AF-400B-9B5F-767FF2DA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2C622-AFF0-4CC0-809B-4CEF3282D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1B450-AC51-4B69-B3A3-4C8B93AB5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13248-AA32-41F8-A153-784E7A6BD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F6C89-6CDA-47AE-A843-EF8FFC23D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18D739-605D-4745-BCEF-75FA23A56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1FF8C8-FADF-4337-9F7C-295BD1D1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803BB-5214-499D-860A-2D41FA4F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6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D80B-500A-4765-8AB7-BB45B352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F868C-4772-4632-9CEF-F68FC6C80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467A1-2379-445A-A3F4-19EA472E4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032B8-1E95-4166-8C46-A9226A4F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1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40F4E9-664F-4652-AAD1-6EB22D50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48A7B-7F54-439D-83D6-324A519E9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AE8D0-0493-404C-8FE5-F370AACA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9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B5BD3-B1FC-4C94-89D1-F748F000F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F7CC9-B290-405F-9EB0-9A69B76F0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CF6FA-E2B2-43F4-9A42-40B38C8DF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385EE-3A4D-4600-8659-E05A2625F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A9D2E4-984C-4143-98EF-AB993C1C1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BD0F6-C4D4-44AC-8211-3CF13E22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3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6110-DB80-4D5B-B597-48658786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D37037-4E12-4704-B195-7C2A57F11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2FA5F-F667-4809-BF15-2D4EA5B0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68DAE-FED2-4CF3-B7F8-F94D8AC4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8F9A5-4E90-4EE6-93DA-5DEC8DAE8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47226-3131-4049-8E9F-8150CF0A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4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1A77-863A-4BAB-90C2-704CCE316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A7D32-8E4D-4D59-9951-D59F5B2B8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B24E4-5D0B-4603-A66F-CC616974A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65F49-77D3-4413-BB3B-8B22BCA201D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6B747-0897-496E-AAE4-4E7BFB977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97F486-5F60-4AD7-A490-724D25C94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8590-C1E5-4126-8E48-CBBD6753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3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A7D3-CD11-46DE-99BE-3FD2FAC29338}"/>
              </a:ext>
            </a:extLst>
          </p:cNvPr>
          <p:cNvSpPr txBox="1">
            <a:spLocks/>
          </p:cNvSpPr>
          <p:nvPr/>
        </p:nvSpPr>
        <p:spPr>
          <a:xfrm>
            <a:off x="269631" y="609601"/>
            <a:ext cx="11922369" cy="17907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b="1" dirty="0">
                <a:solidFill>
                  <a:srgbClr val="0099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TEMPLATE </a:t>
            </a:r>
            <a:r>
              <a:rPr lang="th-TH" sz="3200" b="1" dirty="0">
                <a:solidFill>
                  <a:srgbClr val="0099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การนำเสนอแนวทางการพัฒนาผลิตภัณฑ์ </a:t>
            </a:r>
            <a:r>
              <a:rPr lang="en-GB" sz="3200" b="1" dirty="0">
                <a:solidFill>
                  <a:srgbClr val="0099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OTOP </a:t>
            </a:r>
            <a:r>
              <a:rPr lang="th-TH" sz="3200" b="1" dirty="0">
                <a:solidFill>
                  <a:srgbClr val="0099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ด้วยวิทยาศาสตร์ เทคโนโลยี และนวัตกรรม </a:t>
            </a:r>
            <a:br>
              <a:rPr lang="th-TH" sz="3200" dirty="0">
                <a:solidFill>
                  <a:srgbClr val="0099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เพื่อขอรับการสนับสนุนจาก โครงการพัฒนาผลิตภัณฑ์สินค้าชุมชน</a:t>
            </a:r>
            <a:b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สำนักงานปลัดกระทรวงการอุดมศึกษาวิทยาศาสตร์ วิจัยและนวัตกรรม ปีงบประมาณ พ.ศ.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2568</a:t>
            </a:r>
            <a:endParaRPr lang="x-none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A71294-748A-4026-9E17-E939552EBC84}"/>
              </a:ext>
            </a:extLst>
          </p:cNvPr>
          <p:cNvSpPr txBox="1">
            <a:spLocks/>
          </p:cNvSpPr>
          <p:nvPr/>
        </p:nvSpPr>
        <p:spPr>
          <a:xfrm>
            <a:off x="993530" y="2292927"/>
            <a:ext cx="10474569" cy="355853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ขอความกรุณาที่ปรึกษานำเสนอผลการดำเนินงาน ในหัวข้อดังต่อไปนี้</a:t>
            </a:r>
          </a:p>
          <a:p>
            <a:pPr marL="174625" indent="-174625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ข้อมูลทั่วไปของผู้ประกอบการ (รูปภาพกลุ่ม/ผลิตภัณฑ์เดิม/รายได้ต่อเดือน/มาตรฐานที่เคยได้รับ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/สภาพสถานที่ผลิต ณ ปัจจุบัน)</a:t>
            </a: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ปัญหาของผู้ประกอบการ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แนวทางการพัฒนาและยกระดับสินค้า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OTOP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ด้วย วทน. ตามแนวทางคูปองวิทย์เพื่อโอทอป </a:t>
            </a:r>
            <a:r>
              <a:rPr lang="en-GB" dirty="0"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ประเด็น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ที่ปรึกษาต้องตอบได้ว่ามีแนวทางแก้ไขปัญหาของผู้ประกอบการโดยใช้เทคนิค/วิธีการใด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GB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- ผลความสำเร็จภายหลังการพัฒนาผลิตภัณฑ์ (วัดค่าได้เป็นตัวเลข)</a:t>
            </a:r>
          </a:p>
        </p:txBody>
      </p:sp>
    </p:spTree>
    <p:extLst>
      <p:ext uri="{BB962C8B-B14F-4D97-AF65-F5344CB8AC3E}">
        <p14:creationId xmlns:p14="http://schemas.microsoft.com/office/powerpoint/2010/main" val="125764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D87EB09-37F3-4DDE-99C3-6A4189C2A9E5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33A31D-57C5-488D-839A-09ADF00BAAD8}"/>
              </a:ext>
            </a:extLst>
          </p:cNvPr>
          <p:cNvSpPr txBox="1"/>
          <p:nvPr/>
        </p:nvSpPr>
        <p:spPr>
          <a:xfrm>
            <a:off x="823212" y="1183257"/>
            <a:ext cx="1067248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ชื่อโครงการ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(เช่น การพัฒนากระบวนการผลิตและมาตรฐานผลิตภัณฑ์......เป็นต้น)</a:t>
            </a:r>
            <a:r>
              <a:rPr lang="en-US" sz="3200" b="1" u="sng" dirty="0"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th-TH" sz="3200" b="1" u="sng" dirty="0">
              <a:uFill>
                <a:solidFill>
                  <a:schemeClr val="tx1"/>
                </a:solidFill>
              </a:u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ชื่อสถานประกอบการ/ชื่อกลุ่ม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ชื่อผู้ประกอบการ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	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ที่ตั้งสถานประกอบการ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endParaRPr lang="th-TH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ชื่อที่ปรึกษา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FA8E6D-8A8A-4A0B-8DD0-DD1D7B0155CD}"/>
              </a:ext>
            </a:extLst>
          </p:cNvPr>
          <p:cNvSpPr/>
          <p:nvPr/>
        </p:nvSpPr>
        <p:spPr>
          <a:xfrm>
            <a:off x="9936605" y="87570"/>
            <a:ext cx="885061" cy="81231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i="1" dirty="0">
                <a:solidFill>
                  <a:schemeClr val="bg2">
                    <a:lumMod val="50000"/>
                  </a:schemeClr>
                </a:solidFill>
                <a:latin typeface="DB Ozone X Italic" panose="02000506090000020004" pitchFamily="2" charset="-34"/>
                <a:cs typeface="DB Ozone X Italic" panose="02000506090000020004" pitchFamily="2" charset="-34"/>
              </a:rPr>
              <a:t>โลโก้สถาบัน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DB Ozone X Italic" panose="02000506090000020004" pitchFamily="2" charset="-34"/>
              <a:cs typeface="DB Ozone X Italic" panose="02000506090000020004" pitchFamily="2" charset="-3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9B7789-4FF4-4B62-8BDB-95A2367C9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2" y="87570"/>
            <a:ext cx="1137243" cy="8123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A59F8C5-ACF0-4C60-A8C4-91CFEB3AE593}"/>
              </a:ext>
            </a:extLst>
          </p:cNvPr>
          <p:cNvSpPr txBox="1"/>
          <p:nvPr/>
        </p:nvSpPr>
        <p:spPr>
          <a:xfrm>
            <a:off x="823212" y="57283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1.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ข้อมูลทั่วไป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A61C8-CD2D-FD46-4402-903D0323CC9C}"/>
              </a:ext>
            </a:extLst>
          </p:cNvPr>
          <p:cNvSpPr/>
          <p:nvPr/>
        </p:nvSpPr>
        <p:spPr>
          <a:xfrm>
            <a:off x="35625" y="5772006"/>
            <a:ext cx="2015127" cy="1062244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u="sng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XXXX</a:t>
            </a:r>
            <a:endParaRPr lang="th-TH" sz="3600" b="1" u="sng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เลขอ้างอิงใบสมัคร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</a:t>
            </a:r>
          </a:p>
        </p:txBody>
      </p:sp>
    </p:spTree>
    <p:extLst>
      <p:ext uri="{BB962C8B-B14F-4D97-AF65-F5344CB8AC3E}">
        <p14:creationId xmlns:p14="http://schemas.microsoft.com/office/powerpoint/2010/main" val="138829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D87EB09-37F3-4DDE-99C3-6A4189C2A9E5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33A31D-57C5-488D-839A-09ADF00BAAD8}"/>
              </a:ext>
            </a:extLst>
          </p:cNvPr>
          <p:cNvSpPr txBox="1"/>
          <p:nvPr/>
        </p:nvSpPr>
        <p:spPr>
          <a:xfrm>
            <a:off x="823212" y="1713145"/>
            <a:ext cx="10968164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มาตรฐานที่เคยได้รับ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GMP 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อย. ม</a:t>
            </a:r>
            <a:r>
              <a:rPr lang="th-TH" sz="3200" b="1" u="sng" dirty="0" err="1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ผช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. ฮาลาล ระดับดาว นกยูง เป็นต้น และปีที่ได้รับ)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รายได้ต่อเดือนของสถานประกอบการ (รวมทุกผลิตภัณฑ์)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แหล่งจำหน่าย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ชื่อผลิตภัณฑ์ที่ต้องการพัฒนา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FA8E6D-8A8A-4A0B-8DD0-DD1D7B0155CD}"/>
              </a:ext>
            </a:extLst>
          </p:cNvPr>
          <p:cNvSpPr/>
          <p:nvPr/>
        </p:nvSpPr>
        <p:spPr>
          <a:xfrm>
            <a:off x="9936605" y="87570"/>
            <a:ext cx="885061" cy="81231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i="1" dirty="0">
                <a:solidFill>
                  <a:schemeClr val="bg2">
                    <a:lumMod val="50000"/>
                  </a:schemeClr>
                </a:solidFill>
                <a:latin typeface="DB Ozone X Italic" panose="02000506090000020004" pitchFamily="2" charset="-34"/>
                <a:cs typeface="DB Ozone X Italic" panose="02000506090000020004" pitchFamily="2" charset="-34"/>
              </a:rPr>
              <a:t>โลโก้สถาบัน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DB Ozone X Italic" panose="02000506090000020004" pitchFamily="2" charset="-34"/>
              <a:cs typeface="DB Ozone X Italic" panose="02000506090000020004" pitchFamily="2" charset="-3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9B7789-4FF4-4B62-8BDB-95A2367C9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2" y="87570"/>
            <a:ext cx="1137243" cy="8123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A59F8C5-ACF0-4C60-A8C4-91CFEB3AE593}"/>
              </a:ext>
            </a:extLst>
          </p:cNvPr>
          <p:cNvSpPr txBox="1"/>
          <p:nvPr/>
        </p:nvSpPr>
        <p:spPr>
          <a:xfrm>
            <a:off x="823212" y="572831"/>
            <a:ext cx="284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1.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ข้อมูลทั่วไป –ต่อ-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352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D87EB09-37F3-4DDE-99C3-6A4189C2A9E5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FA8E6D-8A8A-4A0B-8DD0-DD1D7B0155CD}"/>
              </a:ext>
            </a:extLst>
          </p:cNvPr>
          <p:cNvSpPr/>
          <p:nvPr/>
        </p:nvSpPr>
        <p:spPr>
          <a:xfrm>
            <a:off x="9936605" y="87570"/>
            <a:ext cx="885061" cy="81231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i="1" dirty="0">
                <a:solidFill>
                  <a:schemeClr val="bg2">
                    <a:lumMod val="50000"/>
                  </a:schemeClr>
                </a:solidFill>
                <a:latin typeface="DB Ozone X Italic" panose="02000506090000020004" pitchFamily="2" charset="-34"/>
                <a:cs typeface="DB Ozone X Italic" panose="02000506090000020004" pitchFamily="2" charset="-34"/>
              </a:rPr>
              <a:t>โลโก้สถาบัน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DB Ozone X Italic" panose="02000506090000020004" pitchFamily="2" charset="-34"/>
              <a:cs typeface="DB Ozone X Italic" panose="02000506090000020004" pitchFamily="2" charset="-3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9B7789-4FF4-4B62-8BDB-95A2367C9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2" y="87570"/>
            <a:ext cx="1137243" cy="81231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B24FC29-48DD-460C-8AE6-D29B1676D7B5}"/>
              </a:ext>
            </a:extLst>
          </p:cNvPr>
          <p:cNvGrpSpPr/>
          <p:nvPr/>
        </p:nvGrpSpPr>
        <p:grpSpPr>
          <a:xfrm>
            <a:off x="228600" y="1310640"/>
            <a:ext cx="11585121" cy="5459791"/>
            <a:chOff x="1843314" y="3315679"/>
            <a:chExt cx="8534400" cy="288192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43BC9F-B393-4F5A-84C9-0DAA49AC3579}"/>
                </a:ext>
              </a:extLst>
            </p:cNvPr>
            <p:cNvSpPr/>
            <p:nvPr/>
          </p:nvSpPr>
          <p:spPr>
            <a:xfrm>
              <a:off x="1843314" y="3315679"/>
              <a:ext cx="8534400" cy="2881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1322AA3-80D8-478C-BD4F-B7C6D324477E}"/>
                </a:ext>
              </a:extLst>
            </p:cNvPr>
            <p:cNvSpPr/>
            <p:nvPr/>
          </p:nvSpPr>
          <p:spPr>
            <a:xfrm>
              <a:off x="1915483" y="3976914"/>
              <a:ext cx="2731525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8A327D2-2294-4DB9-B61D-B6759C14E042}"/>
                </a:ext>
              </a:extLst>
            </p:cNvPr>
            <p:cNvSpPr/>
            <p:nvPr/>
          </p:nvSpPr>
          <p:spPr>
            <a:xfrm>
              <a:off x="4730301" y="3976914"/>
              <a:ext cx="2731525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A1F3207-D394-4525-8C16-156D86A9A82A}"/>
                </a:ext>
              </a:extLst>
            </p:cNvPr>
            <p:cNvSpPr/>
            <p:nvPr/>
          </p:nvSpPr>
          <p:spPr>
            <a:xfrm>
              <a:off x="7517923" y="3976544"/>
              <a:ext cx="2731525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2C143B-AF60-480F-B05F-2D0EEFA775B7}"/>
                </a:ext>
              </a:extLst>
            </p:cNvPr>
            <p:cNvSpPr txBox="1"/>
            <p:nvPr/>
          </p:nvSpPr>
          <p:spPr>
            <a:xfrm>
              <a:off x="2217686" y="3315679"/>
              <a:ext cx="7756623" cy="517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ผลิตภัณฑ์เดิมที่จำหน่ายอยู่ ณ ปัจจุบัน </a:t>
              </a:r>
              <a:r>
                <a:rPr lang="th-TH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(โปรดระบุชื่อผลิตภัณฑ์ให้ชัดเจน) </a:t>
              </a:r>
              <a:endParaRPr lang="en-US" sz="24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A59F8C5-ACF0-4C60-A8C4-91CFEB3AE593}"/>
              </a:ext>
            </a:extLst>
          </p:cNvPr>
          <p:cNvSpPr txBox="1"/>
          <p:nvPr/>
        </p:nvSpPr>
        <p:spPr>
          <a:xfrm>
            <a:off x="823212" y="572831"/>
            <a:ext cx="1563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1.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ข้อมูลทั่วไป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D1CD63-A41C-A2A7-CD1A-D74063012345}"/>
              </a:ext>
            </a:extLst>
          </p:cNvPr>
          <p:cNvSpPr/>
          <p:nvPr/>
        </p:nvSpPr>
        <p:spPr>
          <a:xfrm>
            <a:off x="326566" y="2037555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(ชื่อผลิตภัณฑ์)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C04C2A-690C-ACBD-7725-F83EDA40A48C}"/>
              </a:ext>
            </a:extLst>
          </p:cNvPr>
          <p:cNvSpPr/>
          <p:nvPr/>
        </p:nvSpPr>
        <p:spPr>
          <a:xfrm>
            <a:off x="4147574" y="2037554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(ชื่อผลิตภัณฑ์)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10609-478E-58E9-3753-4A73711BF345}"/>
              </a:ext>
            </a:extLst>
          </p:cNvPr>
          <p:cNvSpPr/>
          <p:nvPr/>
        </p:nvSpPr>
        <p:spPr>
          <a:xfrm>
            <a:off x="7931664" y="2035131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(ชื่อผลิตภัณฑ์)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AF2D63-AD7F-4C8E-AF47-B6BC0378733A}"/>
              </a:ext>
            </a:extLst>
          </p:cNvPr>
          <p:cNvSpPr/>
          <p:nvPr/>
        </p:nvSpPr>
        <p:spPr>
          <a:xfrm>
            <a:off x="326565" y="6321975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(มาตรฐานที่ได้รับ)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E5B6E4-4B18-3809-F337-BFD89A9B3907}"/>
              </a:ext>
            </a:extLst>
          </p:cNvPr>
          <p:cNvSpPr/>
          <p:nvPr/>
        </p:nvSpPr>
        <p:spPr>
          <a:xfrm>
            <a:off x="4147574" y="6304849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(มาตรฐานที่ได้รับ)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9382C9-44D5-8D70-8552-549D40EA052E}"/>
              </a:ext>
            </a:extLst>
          </p:cNvPr>
          <p:cNvSpPr/>
          <p:nvPr/>
        </p:nvSpPr>
        <p:spPr>
          <a:xfrm>
            <a:off x="7931663" y="6309603"/>
            <a:ext cx="3707941" cy="3877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(มาตรฐานที่ได้รับ)</a:t>
            </a:r>
            <a:endParaRPr lang="en-US" b="1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4307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D87EB09-37F3-4DDE-99C3-6A4189C2A9E5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CFA8E6D-8A8A-4A0B-8DD0-DD1D7B0155CD}"/>
              </a:ext>
            </a:extLst>
          </p:cNvPr>
          <p:cNvSpPr/>
          <p:nvPr/>
        </p:nvSpPr>
        <p:spPr>
          <a:xfrm>
            <a:off x="9936605" y="87570"/>
            <a:ext cx="885061" cy="81231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i="1" dirty="0">
                <a:solidFill>
                  <a:schemeClr val="bg2">
                    <a:lumMod val="50000"/>
                  </a:schemeClr>
                </a:solidFill>
                <a:latin typeface="DB Ozone X Italic" panose="02000506090000020004" pitchFamily="2" charset="-34"/>
                <a:cs typeface="DB Ozone X Italic" panose="02000506090000020004" pitchFamily="2" charset="-34"/>
              </a:rPr>
              <a:t>โลโก้สถาบัน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DB Ozone X Italic" panose="02000506090000020004" pitchFamily="2" charset="-34"/>
              <a:cs typeface="DB Ozone X Italic" panose="02000506090000020004" pitchFamily="2" charset="-3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19B7789-4FF4-4B62-8BDB-95A2367C9D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2" y="87570"/>
            <a:ext cx="1137243" cy="81231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4B24FC29-48DD-460C-8AE6-D29B1676D7B5}"/>
              </a:ext>
            </a:extLst>
          </p:cNvPr>
          <p:cNvGrpSpPr/>
          <p:nvPr/>
        </p:nvGrpSpPr>
        <p:grpSpPr>
          <a:xfrm>
            <a:off x="351065" y="1478281"/>
            <a:ext cx="11552464" cy="4735890"/>
            <a:chOff x="1843314" y="3315679"/>
            <a:chExt cx="8534400" cy="288192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A43BC9F-B393-4F5A-84C9-0DAA49AC3579}"/>
                </a:ext>
              </a:extLst>
            </p:cNvPr>
            <p:cNvSpPr/>
            <p:nvPr/>
          </p:nvSpPr>
          <p:spPr>
            <a:xfrm>
              <a:off x="1843314" y="3315679"/>
              <a:ext cx="8534400" cy="28819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1322AA3-80D8-478C-BD4F-B7C6D324477E}"/>
                </a:ext>
              </a:extLst>
            </p:cNvPr>
            <p:cNvSpPr/>
            <p:nvPr/>
          </p:nvSpPr>
          <p:spPr>
            <a:xfrm>
              <a:off x="2179982" y="3976914"/>
              <a:ext cx="2394857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8A327D2-2294-4DB9-B61D-B6759C14E042}"/>
                </a:ext>
              </a:extLst>
            </p:cNvPr>
            <p:cNvSpPr/>
            <p:nvPr/>
          </p:nvSpPr>
          <p:spPr>
            <a:xfrm>
              <a:off x="4898570" y="3976914"/>
              <a:ext cx="2394857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A1F3207-D394-4525-8C16-156D86A9A82A}"/>
                </a:ext>
              </a:extLst>
            </p:cNvPr>
            <p:cNvSpPr/>
            <p:nvPr/>
          </p:nvSpPr>
          <p:spPr>
            <a:xfrm>
              <a:off x="7617160" y="3976914"/>
              <a:ext cx="2394857" cy="1930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b="1" i="1" dirty="0">
                  <a:solidFill>
                    <a:schemeClr val="bg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รูปภาพประกอบ</a:t>
              </a:r>
              <a:endParaRPr lang="en-US" b="1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2C143B-AF60-480F-B05F-2D0EEFA775B7}"/>
                </a:ext>
              </a:extLst>
            </p:cNvPr>
            <p:cNvSpPr txBox="1"/>
            <p:nvPr/>
          </p:nvSpPr>
          <p:spPr>
            <a:xfrm>
              <a:off x="2217686" y="3315679"/>
              <a:ext cx="7756623" cy="280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รูปภาพสมาชิกกลุ่ม สถานที่ผลิตสินค้า ภาพภายในห้องผลิต ภาพอุปกรณ์/เครื่องจักรในการผลิต </a:t>
              </a:r>
              <a:r>
                <a:rPr lang="th-TH" sz="2400" i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(แสดงกี่ภาพก็ได้)</a:t>
              </a:r>
              <a:endParaRPr lang="en-US" sz="2400" i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A59F8C5-ACF0-4C60-A8C4-91CFEB3AE593}"/>
              </a:ext>
            </a:extLst>
          </p:cNvPr>
          <p:cNvSpPr txBox="1"/>
          <p:nvPr/>
        </p:nvSpPr>
        <p:spPr>
          <a:xfrm>
            <a:off x="823212" y="572831"/>
            <a:ext cx="284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1.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ข้อมูลทั่วไป –ต่อ-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30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74026-FEA9-9CAE-090C-7A58B1110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2B21AD9-4619-8C03-4F22-557AFB884D40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E03DDF-A347-25CC-DCD9-4EB2BDD34289}"/>
              </a:ext>
            </a:extLst>
          </p:cNvPr>
          <p:cNvSpPr/>
          <p:nvPr/>
        </p:nvSpPr>
        <p:spPr>
          <a:xfrm>
            <a:off x="9936605" y="87570"/>
            <a:ext cx="885061" cy="812316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i="1" dirty="0">
                <a:solidFill>
                  <a:schemeClr val="bg2">
                    <a:lumMod val="50000"/>
                  </a:schemeClr>
                </a:solidFill>
                <a:latin typeface="DB Ozone X Italic" panose="02000506090000020004" pitchFamily="2" charset="-34"/>
                <a:cs typeface="DB Ozone X Italic" panose="02000506090000020004" pitchFamily="2" charset="-34"/>
              </a:rPr>
              <a:t>โลโก้สถาบัน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DB Ozone X Italic" panose="02000506090000020004" pitchFamily="2" charset="-34"/>
              <a:cs typeface="DB Ozone X Italic" panose="02000506090000020004" pitchFamily="2" charset="-34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163B36-2A6E-3026-4289-75E90D8544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52" y="87570"/>
            <a:ext cx="1137243" cy="81231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A9926C7-0BBE-2B16-51AD-CFB53D4FA49B}"/>
              </a:ext>
            </a:extLst>
          </p:cNvPr>
          <p:cNvSpPr txBox="1"/>
          <p:nvPr/>
        </p:nvSpPr>
        <p:spPr>
          <a:xfrm>
            <a:off x="823212" y="572831"/>
            <a:ext cx="2849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2</a:t>
            </a:r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แผนการพัฒนา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20CA76-F9D0-A37F-4D50-F61AA7E12E3C}"/>
              </a:ext>
            </a:extLst>
          </p:cNvPr>
          <p:cNvSpPr txBox="1"/>
          <p:nvPr/>
        </p:nvSpPr>
        <p:spPr>
          <a:xfrm>
            <a:off x="823212" y="1061175"/>
            <a:ext cx="109681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ระยะเวลาการพัฒนา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(กี่ปี)	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ปีที่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  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200" b="1" dirty="0">
                <a:solidFill>
                  <a:schemeClr val="bg1">
                    <a:lumMod val="8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(เพิ่มประเด็นการพัฒนาที่จะดำเนินการในปีแรกและสอดคล้องกับข้อเสนอในระบบ)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ประเด็นการพัฒนา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ประเด็นการพัฒนา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งบประมาณที่ขอรับการสนับสนุน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/ ผู้ประกอบการสมทบ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บาท</a:t>
            </a: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ปีที่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(ถ้ามี)	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200" b="1" dirty="0">
                <a:solidFill>
                  <a:schemeClr val="bg1">
                    <a:lumMod val="8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(เพิ่มประเด็นการพัฒนาตามเรื่องที่ดำเนินการได้)</a:t>
            </a:r>
          </a:p>
          <a:p>
            <a:pPr>
              <a:spcBef>
                <a:spcPts val="600"/>
              </a:spcBef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1)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ประเด็นการพัฒนา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b="1" u="sng" dirty="0">
                <a:solidFill>
                  <a:schemeClr val="bg1">
                    <a:lumMod val="85000"/>
                  </a:schemeClr>
                </a:solidFill>
                <a:uFill>
                  <a:solidFill>
                    <a:schemeClr val="tx1"/>
                  </a:solidFill>
                </a:uFill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ประเด็นการพัฒนา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spcBef>
                <a:spcPts val="600"/>
              </a:spcBef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งบประมาณที่ขอรับการสนับสนุน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/ ผู้ประกอบการสมทบ </a:t>
            </a:r>
            <a:r>
              <a:rPr lang="th-TH" sz="32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บาท</a:t>
            </a:r>
            <a:endParaRPr lang="th-TH" sz="32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3232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B90AE6-86B6-4978-86AC-70B693856C46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2555B6-EFDF-4CEE-800F-C69A215DF4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891" y="-1"/>
            <a:ext cx="1021535" cy="72966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4531C56-4B24-46AD-9DA2-AB24076AD011}"/>
              </a:ext>
            </a:extLst>
          </p:cNvPr>
          <p:cNvSpPr/>
          <p:nvPr/>
        </p:nvSpPr>
        <p:spPr>
          <a:xfrm>
            <a:off x="10171690" y="0"/>
            <a:ext cx="771074" cy="72966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โลโก้สถาบัน</a:t>
            </a:r>
            <a:endParaRPr lang="en-US" sz="1200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1CCC89-6F35-4FB2-801B-47EE33010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668215"/>
              </p:ext>
            </p:extLst>
          </p:nvPr>
        </p:nvGraphicFramePr>
        <p:xfrm>
          <a:off x="126026" y="1329163"/>
          <a:ext cx="11993880" cy="5241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597219">
                  <a:extLst>
                    <a:ext uri="{9D8B030D-6E8A-4147-A177-3AD203B41FA5}">
                      <a16:colId xmlns:a16="http://schemas.microsoft.com/office/drawing/2014/main" val="2443173651"/>
                    </a:ext>
                  </a:extLst>
                </a:gridCol>
                <a:gridCol w="5239378">
                  <a:extLst>
                    <a:ext uri="{9D8B030D-6E8A-4147-A177-3AD203B41FA5}">
                      <a16:colId xmlns:a16="http://schemas.microsoft.com/office/drawing/2014/main" val="1362304617"/>
                    </a:ext>
                  </a:extLst>
                </a:gridCol>
                <a:gridCol w="3157283">
                  <a:extLst>
                    <a:ext uri="{9D8B030D-6E8A-4147-A177-3AD203B41FA5}">
                      <a16:colId xmlns:a16="http://schemas.microsoft.com/office/drawing/2014/main" val="2125597799"/>
                    </a:ext>
                  </a:extLst>
                </a:gridCol>
              </a:tblGrid>
              <a:tr h="61225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ความต้องการของผู้ประกอบการ 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(ใช้ข้อมูลจากใบสมัครของผู้ประกอบการ)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แนวทางการพัฒนาของที่ปรึกษา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(ระบุหลักการ/เทคนิค ที่ใช้พัฒนาให้ชัดเจน 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สามารถแก้ไขปัญหาได้จริง)</a:t>
                      </a:r>
                      <a:endParaRPr lang="en-US" sz="2400" b="1" dirty="0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ผลความสำเร็จภายหลังการพัฒนา 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(ผลิตภัณฑ์ชิ้นใดจะดีขึ้น และดีขึ้นอย่างไร วัดเป็นค่าตัวเลข)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090255602"/>
                  </a:ext>
                </a:extLst>
              </a:tr>
              <a:tr h="1228704">
                <a:tc>
                  <a:txBody>
                    <a:bodyPr/>
                    <a:lstStyle/>
                    <a:p>
                      <a:pPr marL="457200" indent="-457200" algn="l">
                        <a:buAutoNum type="arabicPeriod"/>
                      </a:pPr>
                      <a:r>
                        <a:rPr lang="th-TH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พัฒนานวัตกรรมผลิตภัณฑ์ </a:t>
                      </a:r>
                      <a:r>
                        <a:rPr lang="en-GB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endParaRPr lang="th-TH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</a:t>
                      </a:r>
                      <a:endParaRPr lang="en-US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th-TH" sz="18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h-TH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(ผลิตภัณฑ์ที่จะพัฒนา รายละเอียดผลิตภัณฑ์ แผนการตลาด แผนการผลิต คาดการณ์ปริมาณการขายและปริมาณการผลิต)</a:t>
                      </a:r>
                      <a:endParaRPr lang="en-US" sz="1700" b="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1492002906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r>
                        <a:rPr lang="en-GB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พัฒนากระบวนการผลิต 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</a:t>
                      </a:r>
                      <a:endParaRPr lang="en-US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/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th-TH" sz="18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h-TH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(เพิ่ม </a:t>
                      </a:r>
                      <a:r>
                        <a:rPr lang="en-US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Flow Chart </a:t>
                      </a:r>
                      <a:r>
                        <a:rPr lang="th-TH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กระบวนการผลิต ก่อน – หลังการปรับปรุง)</a:t>
                      </a:r>
                      <a:endParaRPr lang="en-US" sz="1700" b="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3659048594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r>
                        <a:rPr lang="en-GB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พัฒนามาตรฐานผลิตภัณฑ์ 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</a:t>
                      </a:r>
                      <a:endParaRPr lang="en-US" sz="18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/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th-TH" sz="18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h-TH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(มาตรฐานที่จะขอรับรอง กรณีการปรับปรุงสถานที่ แนบร่างแบบแปลนสำหรับการปรับปรุง)</a:t>
                      </a:r>
                      <a:endParaRPr lang="en-US" sz="1700" b="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85240168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2450393-63D8-46F8-9EB1-234587D4F9B1}"/>
              </a:ext>
            </a:extLst>
          </p:cNvPr>
          <p:cNvSpPr txBox="1"/>
          <p:nvPr/>
        </p:nvSpPr>
        <p:spPr>
          <a:xfrm>
            <a:off x="372589" y="721272"/>
            <a:ext cx="11500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3</a:t>
            </a:r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ประเด็นปัญหาและแนวทางพัฒนา(ตามแนวทางคูปองวิทย์ </a:t>
            </a:r>
            <a:r>
              <a:rPr lang="en-GB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6 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ประเด็น) – เฉพาะที่จะขอรับการสนับสนุนจาก สป.อว.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3604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B90AE6-86B6-4978-86AC-70B693856C46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2555B6-EFDF-4CEE-800F-C69A215DF4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891" y="-1"/>
            <a:ext cx="1021535" cy="72966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44531C56-4B24-46AD-9DA2-AB24076AD011}"/>
              </a:ext>
            </a:extLst>
          </p:cNvPr>
          <p:cNvSpPr/>
          <p:nvPr/>
        </p:nvSpPr>
        <p:spPr>
          <a:xfrm>
            <a:off x="10171690" y="0"/>
            <a:ext cx="771074" cy="72966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โลโก้สถาบัน</a:t>
            </a:r>
            <a:endParaRPr lang="en-US" sz="1200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1CCC89-6F35-4FB2-801B-47EE33010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8980"/>
              </p:ext>
            </p:extLst>
          </p:nvPr>
        </p:nvGraphicFramePr>
        <p:xfrm>
          <a:off x="64770" y="1361425"/>
          <a:ext cx="12062460" cy="520151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72052">
                  <a:extLst>
                    <a:ext uri="{9D8B030D-6E8A-4147-A177-3AD203B41FA5}">
                      <a16:colId xmlns:a16="http://schemas.microsoft.com/office/drawing/2014/main" val="2443173651"/>
                    </a:ext>
                  </a:extLst>
                </a:gridCol>
                <a:gridCol w="4515072">
                  <a:extLst>
                    <a:ext uri="{9D8B030D-6E8A-4147-A177-3AD203B41FA5}">
                      <a16:colId xmlns:a16="http://schemas.microsoft.com/office/drawing/2014/main" val="1362304617"/>
                    </a:ext>
                  </a:extLst>
                </a:gridCol>
                <a:gridCol w="3175336">
                  <a:extLst>
                    <a:ext uri="{9D8B030D-6E8A-4147-A177-3AD203B41FA5}">
                      <a16:colId xmlns:a16="http://schemas.microsoft.com/office/drawing/2014/main" val="2125597799"/>
                    </a:ext>
                  </a:extLst>
                </a:gridCol>
              </a:tblGrid>
              <a:tr h="612256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ความต้องการของผู้ประกอบการ 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(ใช้ข้อมูลจากใบสมัครของผู้ประกอบการ)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แนวทางการพัฒนาของที่ปรึกษา 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(ระบุหลักการ/เทคนิค ที่ใช้พัฒนาให้ชัดเจน </a:t>
                      </a:r>
                    </a:p>
                    <a:p>
                      <a:pPr algn="ctr"/>
                      <a:r>
                        <a:rPr lang="th-TH" sz="2400" b="1" dirty="0">
                          <a:solidFill>
                            <a:srgbClr val="C00000"/>
                          </a:solidFill>
                          <a:highlight>
                            <a:srgbClr val="FFFF00"/>
                          </a:highlight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สามารถแก้ไขปัญหาได้จริง)</a:t>
                      </a:r>
                      <a:endParaRPr lang="en-US" sz="2400" b="1" dirty="0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ผลความสำเร็จภายหลังการพัฒนา (</a:t>
                      </a:r>
                      <a:r>
                        <a:rPr lang="th-TH" sz="2400" b="1" dirty="0">
                          <a:solidFill>
                            <a:srgbClr val="C0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ผลิตภัณฑ์ชิ้นใดจะดีขึ้น และดีขึ้นอย่างไร วัดเป็นค่าตัวเลข)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090255602"/>
                  </a:ext>
                </a:extLst>
              </a:tr>
              <a:tr h="1228704"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</a:t>
                      </a:r>
                      <a:r>
                        <a:rPr lang="th-TH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พัฒนาและออกแบบบรรจุภัณฑ์ </a:t>
                      </a:r>
                      <a:r>
                        <a:rPr lang="en-GB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endParaRPr lang="th-TH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/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.........................................................................................................................................................................................</a:t>
                      </a:r>
                      <a:endParaRPr lang="en-US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th-TH" sz="18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h-TH" sz="1800" b="0" i="1" kern="1200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(สินค้าต้องมีมาตรฐาน หรืออยู่ระหว่างการขอรับรองมาตรฐาน บรรจุภัณฑ์ใหม่เป็นวัสดุอะไร ปริมาณเท่าใด)</a:t>
                      </a:r>
                      <a:endParaRPr lang="en-US" sz="1700" b="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1492002906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r>
                        <a:rPr lang="en-GB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พัฒนาและออกแบบเครื่องจักรในการผลิต :</a:t>
                      </a:r>
                    </a:p>
                    <a:p>
                      <a:pPr algn="l"/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.........................................................................................................................................................................................</a:t>
                      </a: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th-TH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th-TH" sz="1800" i="1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(ความแตกต่างจากเครื่องที่มีในท้องตลาด แบบร่างของเครื่อง</a:t>
                      </a:r>
                      <a:r>
                        <a:rPr lang="en-US" sz="1800" i="1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i="1" dirty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กำลังการผลิต)</a:t>
                      </a:r>
                      <a:endParaRPr lang="en-US" sz="180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3659048594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r>
                        <a:rPr lang="en-GB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พัฒนาคุณภาพวัตถุดิบ : </a:t>
                      </a:r>
                    </a:p>
                    <a:p>
                      <a:pPr algn="l"/>
                      <a:r>
                        <a:rPr lang="th-TH" sz="20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..........................................................................................................................................................................................</a:t>
                      </a: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7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.......................................................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th-TH" sz="18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...................................................</a:t>
                      </a:r>
                      <a:endParaRPr lang="en-US" sz="17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85240168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2450393-63D8-46F8-9EB1-234587D4F9B1}"/>
              </a:ext>
            </a:extLst>
          </p:cNvPr>
          <p:cNvSpPr txBox="1"/>
          <p:nvPr/>
        </p:nvSpPr>
        <p:spPr>
          <a:xfrm>
            <a:off x="372590" y="721272"/>
            <a:ext cx="1167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3</a:t>
            </a:r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ประเด็นปัญหาและแนวทางพัฒนา(ตามแนวทางคูปองวิทย์ </a:t>
            </a:r>
            <a:r>
              <a:rPr lang="en-GB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6 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ประเด็น) – เฉพาะที่จะขอรับการสนับสนุนจาก สป.อว.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6030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64EFC-7B7F-40BB-AFD2-0432AE19BB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CF6EBF-3B9A-D7F5-B0E4-12B2CCC45112}"/>
              </a:ext>
            </a:extLst>
          </p:cNvPr>
          <p:cNvSpPr/>
          <p:nvPr/>
        </p:nvSpPr>
        <p:spPr>
          <a:xfrm>
            <a:off x="0" y="0"/>
            <a:ext cx="10526434" cy="42407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(ชื่อโครงการ)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A2AF98-2C8A-8506-6937-9C4AB9DB87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891" y="-1"/>
            <a:ext cx="1021535" cy="72966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B94F03A-024B-CF8A-93E3-130F64736DE9}"/>
              </a:ext>
            </a:extLst>
          </p:cNvPr>
          <p:cNvSpPr/>
          <p:nvPr/>
        </p:nvSpPr>
        <p:spPr>
          <a:xfrm>
            <a:off x="10171690" y="0"/>
            <a:ext cx="771074" cy="72966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200" i="1" dirty="0">
                <a:solidFill>
                  <a:schemeClr val="bg2">
                    <a:lumMod val="5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โลโก้สถาบัน</a:t>
            </a:r>
            <a:endParaRPr lang="en-US" sz="1200" i="1" dirty="0">
              <a:solidFill>
                <a:schemeClr val="bg2">
                  <a:lumMod val="5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9AEF9-49C7-C61D-9D2E-AC57FF0A6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05866"/>
              </p:ext>
            </p:extLst>
          </p:nvPr>
        </p:nvGraphicFramePr>
        <p:xfrm>
          <a:off x="64770" y="1341343"/>
          <a:ext cx="12062460" cy="534249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72052">
                  <a:extLst>
                    <a:ext uri="{9D8B030D-6E8A-4147-A177-3AD203B41FA5}">
                      <a16:colId xmlns:a16="http://schemas.microsoft.com/office/drawing/2014/main" val="2443173651"/>
                    </a:ext>
                  </a:extLst>
                </a:gridCol>
                <a:gridCol w="4515072">
                  <a:extLst>
                    <a:ext uri="{9D8B030D-6E8A-4147-A177-3AD203B41FA5}">
                      <a16:colId xmlns:a16="http://schemas.microsoft.com/office/drawing/2014/main" val="1362304617"/>
                    </a:ext>
                  </a:extLst>
                </a:gridCol>
                <a:gridCol w="3175336">
                  <a:extLst>
                    <a:ext uri="{9D8B030D-6E8A-4147-A177-3AD203B41FA5}">
                      <a16:colId xmlns:a16="http://schemas.microsoft.com/office/drawing/2014/main" val="2125597799"/>
                    </a:ext>
                  </a:extLst>
                </a:gridCol>
              </a:tblGrid>
              <a:tr h="612256">
                <a:tc>
                  <a:txBody>
                    <a:bodyPr/>
                    <a:lstStyle/>
                    <a:p>
                      <a:pPr algn="ctr"/>
                      <a:r>
                        <a:rPr lang="th-TH" sz="2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ผลผลิต</a:t>
                      </a:r>
                      <a:endParaRPr lang="en-US" sz="2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24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ระยะเวลาที่ดำเนินการ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090255602"/>
                  </a:ext>
                </a:extLst>
              </a:tr>
              <a:tr h="1228704">
                <a:tc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b="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1492002906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800" i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3659048594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852401684"/>
                  </a:ext>
                </a:extLst>
              </a:tr>
              <a:tr h="1167177">
                <a:tc>
                  <a:txBody>
                    <a:bodyPr/>
                    <a:lstStyle/>
                    <a:p>
                      <a:pPr algn="l"/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700" dirty="0">
                        <a:solidFill>
                          <a:schemeClr val="bg2">
                            <a:lumMod val="25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9859" marR="79859" marT="39930" marB="39930"/>
                </a:tc>
                <a:extLst>
                  <a:ext uri="{0D108BD9-81ED-4DB2-BD59-A6C34878D82A}">
                    <a16:rowId xmlns:a16="http://schemas.microsoft.com/office/drawing/2014/main" val="229167407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B3BB501-C212-88E7-E67E-AA2764A7C042}"/>
              </a:ext>
            </a:extLst>
          </p:cNvPr>
          <p:cNvSpPr txBox="1"/>
          <p:nvPr/>
        </p:nvSpPr>
        <p:spPr>
          <a:xfrm>
            <a:off x="372590" y="721272"/>
            <a:ext cx="1167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4</a:t>
            </a:r>
            <a:r>
              <a:rPr lang="x-none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.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 แผนปฏิบัติงาน (เฉพาะปี </a:t>
            </a:r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2568 </a:t>
            </a:r>
            <a:r>
              <a:rPr lang="th-TH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ข้อมูลตามข้อเสนอในระบบ</a:t>
            </a:r>
            <a:r>
              <a:rPr lang="en-US" sz="2400" b="1" dirty="0">
                <a:latin typeface="JasmineUPC" panose="02020603050405020304" pitchFamily="18" charset="-34"/>
                <a:cs typeface="JasmineUPC" panose="02020603050405020304" pitchFamily="18" charset="-34"/>
              </a:rPr>
              <a:t>)</a:t>
            </a:r>
            <a:endParaRPr lang="x-none" sz="2400" b="1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978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4832</TotalTime>
  <Words>909</Words>
  <Application>Microsoft Office PowerPoint</Application>
  <PresentationFormat>Widescreen</PresentationFormat>
  <Paragraphs>129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DB Ozone X Italic</vt:lpstr>
      <vt:lpstr>JasmineUPC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aomaom sgp</dc:creator>
  <cp:lastModifiedBy>Ranoo Wonglangka</cp:lastModifiedBy>
  <cp:revision>18</cp:revision>
  <cp:lastPrinted>2021-09-27T05:39:39Z</cp:lastPrinted>
  <dcterms:created xsi:type="dcterms:W3CDTF">2021-09-23T03:49:39Z</dcterms:created>
  <dcterms:modified xsi:type="dcterms:W3CDTF">2024-12-12T09:37:49Z</dcterms:modified>
</cp:coreProperties>
</file>