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  <p:sldMasterId id="2147483942" r:id="rId2"/>
  </p:sldMasterIdLst>
  <p:notesMasterIdLst>
    <p:notesMasterId r:id="rId33"/>
  </p:notesMasterIdLst>
  <p:handoutMasterIdLst>
    <p:handoutMasterId r:id="rId34"/>
  </p:handoutMasterIdLst>
  <p:sldIdLst>
    <p:sldId id="890" r:id="rId3"/>
    <p:sldId id="990" r:id="rId4"/>
    <p:sldId id="991" r:id="rId5"/>
    <p:sldId id="974" r:id="rId6"/>
    <p:sldId id="914" r:id="rId7"/>
    <p:sldId id="1008" r:id="rId8"/>
    <p:sldId id="1021" r:id="rId9"/>
    <p:sldId id="1022" r:id="rId10"/>
    <p:sldId id="1023" r:id="rId11"/>
    <p:sldId id="997" r:id="rId12"/>
    <p:sldId id="999" r:id="rId13"/>
    <p:sldId id="998" r:id="rId14"/>
    <p:sldId id="965" r:id="rId15"/>
    <p:sldId id="966" r:id="rId16"/>
    <p:sldId id="1000" r:id="rId17"/>
    <p:sldId id="972" r:id="rId18"/>
    <p:sldId id="967" r:id="rId19"/>
    <p:sldId id="1010" r:id="rId20"/>
    <p:sldId id="1011" r:id="rId21"/>
    <p:sldId id="1012" r:id="rId22"/>
    <p:sldId id="1013" r:id="rId23"/>
    <p:sldId id="1014" r:id="rId24"/>
    <p:sldId id="1015" r:id="rId25"/>
    <p:sldId id="1002" r:id="rId26"/>
    <p:sldId id="1004" r:id="rId27"/>
    <p:sldId id="1007" r:id="rId28"/>
    <p:sldId id="1005" r:id="rId29"/>
    <p:sldId id="981" r:id="rId30"/>
    <p:sldId id="1006" r:id="rId31"/>
    <p:sldId id="978" r:id="rId32"/>
  </p:sldIdLst>
  <p:sldSz cx="9144000" cy="6858000" type="screen4x3"/>
  <p:notesSz cx="6669088" cy="9926638"/>
  <p:custShowLst>
    <p:custShow name="การนำเสนอที่กำหนดเอง1" id="0">
      <p:sldLst/>
    </p:custShow>
    <p:custShow name="Custom Show 1" id="1">
      <p:sldLst/>
    </p:custShow>
  </p:custShowLst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B24"/>
    <a:srgbClr val="00FFFF"/>
    <a:srgbClr val="99CCFF"/>
    <a:srgbClr val="00CC00"/>
    <a:srgbClr val="008000"/>
    <a:srgbClr val="CCECFF"/>
    <a:srgbClr val="7016BA"/>
    <a:srgbClr val="3399FF"/>
    <a:srgbClr val="99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ลักษณะสีปานกลาง 3 - 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ลักษณะสีปานกลาง 1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ลักษณะ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78" autoAdjust="0"/>
    <p:restoredTop sz="99856" autoAdjust="0"/>
  </p:normalViewPr>
  <p:slideViewPr>
    <p:cSldViewPr>
      <p:cViewPr varScale="1">
        <p:scale>
          <a:sx n="116" d="100"/>
          <a:sy n="116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2" y="-72"/>
      </p:cViewPr>
      <p:guideLst>
        <p:guide orient="horz" pos="3127"/>
        <p:guide pos="2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626;&#3617;&#3640;&#3604;&#3591;&#3634;&#3609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626;&#3617;&#3640;&#3604;&#3591;&#3634;&#3609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สรุปจำนวนข้อเสนอโครงการ ปี พ.ศ.2557-2559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Sheet2!$B$12</c:f>
              <c:strCache>
                <c:ptCount val="1"/>
                <c:pt idx="0">
                  <c:v>เสนอขอ</c:v>
                </c:pt>
              </c:strCache>
            </c:strRef>
          </c:tx>
          <c:cat>
            <c:strRef>
              <c:f>Sheet2!$A$13:$A$15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Sheet2!$B$13:$B$15</c:f>
              <c:numCache>
                <c:formatCode>#,##0</c:formatCode>
                <c:ptCount val="3"/>
                <c:pt idx="0" formatCode="General">
                  <c:v>129</c:v>
                </c:pt>
                <c:pt idx="1">
                  <c:v>191</c:v>
                </c:pt>
                <c:pt idx="2">
                  <c:v>165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Sheet2!$C$12</c:f>
              <c:strCache>
                <c:ptCount val="1"/>
                <c:pt idx="0">
                  <c:v>สนับสนุน</c:v>
                </c:pt>
              </c:strCache>
            </c:strRef>
          </c:tx>
          <c:cat>
            <c:strRef>
              <c:f>Sheet2!$A$13:$A$15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Sheet2!$C$13:$C$15</c:f>
              <c:numCache>
                <c:formatCode>#,##0</c:formatCode>
                <c:ptCount val="3"/>
                <c:pt idx="0" formatCode="General">
                  <c:v>94</c:v>
                </c:pt>
                <c:pt idx="1">
                  <c:v>166</c:v>
                </c:pt>
                <c:pt idx="2">
                  <c:v>140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Sheet2!$D$12</c:f>
              <c:strCache>
                <c:ptCount val="1"/>
                <c:pt idx="0">
                  <c:v>ไม่สนับสนุน</c:v>
                </c:pt>
              </c:strCache>
            </c:strRef>
          </c:tx>
          <c:cat>
            <c:strRef>
              <c:f>Sheet2!$A$13:$A$15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Sheet2!$D$13:$D$15</c:f>
              <c:numCache>
                <c:formatCode>#,##0</c:formatCode>
                <c:ptCount val="3"/>
                <c:pt idx="0">
                  <c:v>35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Sheet2!$E$12</c:f>
              <c:strCache>
                <c:ptCount val="1"/>
                <c:pt idx="0">
                  <c:v>ได้รับการจัดสรรงบประมาณ</c:v>
                </c:pt>
              </c:strCache>
            </c:strRef>
          </c:tx>
          <c:cat>
            <c:strRef>
              <c:f>Sheet2!$A$13:$A$15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Sheet2!$E$13:$E$15</c:f>
              <c:numCache>
                <c:formatCode>#,##0</c:formatCode>
                <c:ptCount val="3"/>
                <c:pt idx="0">
                  <c:v>58</c:v>
                </c:pt>
                <c:pt idx="1">
                  <c:v>111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49597968"/>
        <c:axId val="-1649596336"/>
      </c:lineChart>
      <c:catAx>
        <c:axId val="-1649597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649596336"/>
        <c:crosses val="autoZero"/>
        <c:auto val="1"/>
        <c:lblAlgn val="ctr"/>
        <c:lblOffset val="100"/>
        <c:noMultiLvlLbl val="0"/>
      </c:catAx>
      <c:valAx>
        <c:axId val="-16495963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จำนวนโครงการ(โครงการ)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-1649597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aseline="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สรุปจำนวนงบประมาณ ปี พ.ศ. 2557-2559</a:t>
            </a:r>
          </a:p>
        </c:rich>
      </c:tx>
      <c:layout>
        <c:manualLayout>
          <c:xMode val="edge"/>
          <c:yMode val="edge"/>
          <c:x val="0.3721582549101598"/>
          <c:y val="1.722017220172207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เสนอขอ</c:v>
                </c:pt>
              </c:strCache>
            </c:strRef>
          </c:tx>
          <c:cat>
            <c:strRef>
              <c:f>Sheet2!$A$3:$A$5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Sheet2!$B$3:$B$5</c:f>
              <c:numCache>
                <c:formatCode>#,##0</c:formatCode>
                <c:ptCount val="3"/>
                <c:pt idx="0">
                  <c:v>74654570</c:v>
                </c:pt>
                <c:pt idx="1">
                  <c:v>64970730</c:v>
                </c:pt>
                <c:pt idx="2">
                  <c:v>59766730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สนับสนุน</c:v>
                </c:pt>
              </c:strCache>
            </c:strRef>
          </c:tx>
          <c:cat>
            <c:strRef>
              <c:f>Sheet2!$A$3:$A$5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Sheet2!$C$3:$C$5</c:f>
              <c:numCache>
                <c:formatCode>#,##0</c:formatCode>
                <c:ptCount val="3"/>
                <c:pt idx="0">
                  <c:v>51973680</c:v>
                </c:pt>
                <c:pt idx="1">
                  <c:v>50740230</c:v>
                </c:pt>
                <c:pt idx="2">
                  <c:v>47723750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ไม่สนับสนุน</c:v>
                </c:pt>
              </c:strCache>
            </c:strRef>
          </c:tx>
          <c:cat>
            <c:strRef>
              <c:f>Sheet2!$A$3:$A$5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Sheet2!$D$3:$D$5</c:f>
              <c:numCache>
                <c:formatCode>#,##0</c:formatCode>
                <c:ptCount val="3"/>
                <c:pt idx="0">
                  <c:v>22680890</c:v>
                </c:pt>
                <c:pt idx="1">
                  <c:v>14230500</c:v>
                </c:pt>
                <c:pt idx="2">
                  <c:v>12042980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ได้รับการจัดสรรงบประมาณ</c:v>
                </c:pt>
              </c:strCache>
            </c:strRef>
          </c:tx>
          <c:cat>
            <c:strRef>
              <c:f>Sheet2!$A$3:$A$5</c:f>
              <c:strCache>
                <c:ptCount val="3"/>
                <c:pt idx="0">
                  <c:v>ปีงบประมาณ พ.ศ. 2557</c:v>
                </c:pt>
                <c:pt idx="1">
                  <c:v>ปีงบประมาณ พ.ศ. 2558</c:v>
                </c:pt>
                <c:pt idx="2">
                  <c:v>ปีงบประมาณ พ.ศ. 2559</c:v>
                </c:pt>
              </c:strCache>
            </c:strRef>
          </c:cat>
          <c:val>
            <c:numRef>
              <c:f>Sheet2!$E$3:$E$5</c:f>
              <c:numCache>
                <c:formatCode>#,##0</c:formatCode>
                <c:ptCount val="3"/>
                <c:pt idx="0">
                  <c:v>34642000</c:v>
                </c:pt>
                <c:pt idx="1">
                  <c:v>51986800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649591984"/>
        <c:axId val="-1649599600"/>
      </c:lineChart>
      <c:catAx>
        <c:axId val="-1649591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649599600"/>
        <c:crosses val="autoZero"/>
        <c:auto val="1"/>
        <c:lblAlgn val="ctr"/>
        <c:lblOffset val="100"/>
        <c:noMultiLvlLbl val="0"/>
      </c:catAx>
      <c:valAx>
        <c:axId val="-16495996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จำนวนเงิน(บาท)</a:t>
                </a:r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crossAx val="-1649591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aseline="0">
          <a:latin typeface="TH SarabunPSK" pitchFamily="34" charset="-34"/>
          <a:cs typeface="TH SarabunPSK" pitchFamily="34" charset="-34"/>
        </a:defRPr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8532" cy="4958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598" tIns="45298" rIns="90598" bIns="4529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0556" y="0"/>
            <a:ext cx="2888532" cy="4958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598" tIns="45298" rIns="90598" bIns="4529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82"/>
            <a:ext cx="2888532" cy="4958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598" tIns="45298" rIns="90598" bIns="4529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0556" y="9430782"/>
            <a:ext cx="2888532" cy="4958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598" tIns="45298" rIns="90598" bIns="45298" numCol="1" anchor="b" anchorCtr="0" compatLnSpc="1">
            <a:prstTxWarp prst="textNoShape">
              <a:avLst/>
            </a:prstTxWarp>
          </a:bodyPr>
          <a:lstStyle>
            <a:lvl1pPr algn="r">
              <a:defRPr sz="1800" smtClean="0">
                <a:latin typeface="Angsana New" pitchFamily="18" charset="-34"/>
              </a:defRPr>
            </a:lvl1pPr>
          </a:lstStyle>
          <a:p>
            <a:pPr>
              <a:defRPr/>
            </a:pPr>
            <a:fld id="{0E012EDE-0196-475B-824D-1F2545FBA8D5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76630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8532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8" tIns="45298" rIns="90598" bIns="4529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0556" y="0"/>
            <a:ext cx="2888532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8" tIns="45298" rIns="90598" bIns="4529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2950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115" y="4714599"/>
            <a:ext cx="4890858" cy="446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8" tIns="45298" rIns="90598" bIns="45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คลิกเพื่อแก้ไขลักษณะข้อความหลัก</a:t>
            </a:r>
            <a:endParaRPr lang="en-US" noProof="0" smtClean="0"/>
          </a:p>
          <a:p>
            <a:pPr lvl="1"/>
            <a:r>
              <a:rPr lang="th-TH" noProof="0" smtClean="0"/>
              <a:t>ระดับสอง</a:t>
            </a:r>
            <a:endParaRPr lang="en-US" noProof="0" smtClean="0"/>
          </a:p>
          <a:p>
            <a:pPr lvl="2"/>
            <a:r>
              <a:rPr lang="th-TH" noProof="0" smtClean="0"/>
              <a:t>ระดับสาม</a:t>
            </a:r>
            <a:endParaRPr lang="en-US" noProof="0" smtClean="0"/>
          </a:p>
          <a:p>
            <a:pPr lvl="3"/>
            <a:r>
              <a:rPr lang="th-TH" noProof="0" smtClean="0"/>
              <a:t>ระดับสี่</a:t>
            </a:r>
            <a:endParaRPr lang="en-US" noProof="0" smtClean="0"/>
          </a:p>
          <a:p>
            <a:pPr lvl="4"/>
            <a:r>
              <a:rPr lang="th-TH" noProof="0" smtClean="0"/>
              <a:t>ระดับห้า</a:t>
            </a:r>
            <a:endParaRPr lang="en-US" noProof="0" smtClean="0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82"/>
            <a:ext cx="2888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8" tIns="45298" rIns="90598" bIns="4529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800">
                <a:latin typeface="Angsana New" pitchFamily="18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0556" y="9430782"/>
            <a:ext cx="2888532" cy="49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8" tIns="45298" rIns="90598" bIns="45298" numCol="1" anchor="b" anchorCtr="0" compatLnSpc="1">
            <a:prstTxWarp prst="textNoShape">
              <a:avLst/>
            </a:prstTxWarp>
          </a:bodyPr>
          <a:lstStyle>
            <a:lvl1pPr algn="r">
              <a:defRPr sz="1800" smtClean="0">
                <a:latin typeface="Angsana New" pitchFamily="18" charset="-34"/>
              </a:defRPr>
            </a:lvl1pPr>
          </a:lstStyle>
          <a:p>
            <a:pPr>
              <a:defRPr/>
            </a:pPr>
            <a:fld id="{8C171FBA-F62E-40E5-B083-829B70D55B5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52813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7BCB-5E1B-4EF0-BFB8-67E9A3A6FDB0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D4290-3ED6-45BD-9D41-A3F580471019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71997-A860-4B47-81D7-3756FA441D33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017BCB-5E1B-4EF0-BFB8-67E9A3A6FDB0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12F67-FB82-47B8-997F-AFB0112BA876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5D5EA4F-8DA0-4FBC-A012-F6A94678F43A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7047-6B75-474A-A60E-279455312DEF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CB8F0-D7F5-48FB-96E9-6A3168856E2C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A41E4-FD7E-461B-81B1-1941F75DEA42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0A7767-7862-4EF8-BEF9-DFA6345C06E3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04D02-F5CD-478B-9120-B6DB90CC6B57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12F67-FB82-47B8-997F-AFB0112BA876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D03ABE3-D5BD-4C82-9F85-2EBFEDB81C24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D4290-3ED6-45BD-9D41-A3F580471019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71997-A860-4B47-81D7-3756FA441D33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EA4F-8DA0-4FBC-A012-F6A94678F43A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E7047-6B75-474A-A60E-279455312DEF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CB8F0-D7F5-48FB-96E9-6A3168856E2C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A41E4-FD7E-461B-81B1-1941F75DEA42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A7767-7862-4EF8-BEF9-DFA6345C06E3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04D02-F5CD-478B-9120-B6DB90CC6B57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ABE3-D5BD-4C82-9F85-2EBFEDB81C24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79551B"/>
                </a:solidFill>
                <a:latin typeface="Palatino Linotype" pitchFamily="18" charset="0"/>
              </a:defRPr>
            </a:lvl1pPr>
          </a:lstStyle>
          <a:p>
            <a:pPr>
              <a:defRPr/>
            </a:pPr>
            <a:fld id="{62CA2FC6-EDE9-4646-A18F-282AAA0C030B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2CA2FC6-EDE9-4646-A18F-282AAA0C030B}" type="slidenum">
              <a:rPr lang="en-US" altLang="th-TH" smtClean="0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14282" y="1071546"/>
            <a:ext cx="8568952" cy="3429024"/>
          </a:xfrm>
          <a:prstGeom prst="rect">
            <a:avLst/>
          </a:prstGeom>
          <a:noFill/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th-TH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การ</a:t>
            </a:r>
            <a:r>
              <a:rPr lang="th-TH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ประเมินผลข้อเสนอการ</a:t>
            </a:r>
            <a:r>
              <a:rPr lang="th-TH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วิจัย</a:t>
            </a:r>
          </a:p>
          <a:p>
            <a:pPr algn="ctr" eaLnBrk="1" hangingPunct="1"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ของหน่วยงานภาครัฐที่เสนอของบประมาณประจำปี ตามมติคณะรัฐมนตรี</a:t>
            </a:r>
          </a:p>
          <a:p>
            <a:pPr algn="ctr" eaLnBrk="1" hangingPunct="1">
              <a:defRPr/>
            </a:pPr>
            <a:endParaRPr lang="th-TH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 bwMode="auto">
          <a:xfrm>
            <a:off x="2339975" y="4724400"/>
            <a:ext cx="43926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th-TH" sz="36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จงหทัย </a:t>
            </a:r>
            <a:r>
              <a:rPr lang="th-TH" sz="3600" b="1" kern="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อมรพัฒ</a:t>
            </a:r>
            <a:r>
              <a:rPr lang="th-TH" sz="36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นกุล</a:t>
            </a:r>
            <a:endParaRPr lang="th-TH" sz="36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th-TH" sz="2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สำนักงานคณะกรรมการวิจัยแห่งชาติ (</a:t>
            </a:r>
            <a:r>
              <a:rPr lang="th-TH" sz="2400" b="1" kern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วช.</a:t>
            </a:r>
            <a:r>
              <a:rPr lang="th-TH" sz="2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en-US" sz="2400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endParaRPr lang="th-TH" sz="2800" b="1" kern="0" dirty="0">
              <a:solidFill>
                <a:schemeClr val="accent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101" name="Picture 2" descr="D:\ETC\อื่นๆ 4\Logo NRCT (ใหม่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581525"/>
            <a:ext cx="1223962" cy="174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643834" y="6488668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179388" y="260350"/>
            <a:ext cx="88534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altLang="th-TH" sz="4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ประเด็นสำคัญของการพิจารณาข้อเสนอการวิจัย</a:t>
            </a:r>
          </a:p>
        </p:txBody>
      </p:sp>
      <p:sp>
        <p:nvSpPr>
          <p:cNvPr id="15" name="ตัวยึดเนื้อหา 2"/>
          <p:cNvSpPr txBox="1">
            <a:spLocks/>
          </p:cNvSpPr>
          <p:nvPr/>
        </p:nvSpPr>
        <p:spPr>
          <a:xfrm>
            <a:off x="611188" y="1484313"/>
            <a:ext cx="8221662" cy="446563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 คุณภาพของงานวิจัย</a:t>
            </a:r>
            <a:endParaRPr lang="en-US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+ 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ข้อค้นพบที่สำคัญ หรือนวัตกรรมใหม่</a:t>
            </a:r>
            <a:endParaRPr lang="en-US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+ 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สามารถแก้ปัญหาที่สำคัญ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+ 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องค์ความรู้ใหม่  ที่มีนัยสำคัญ</a:t>
            </a:r>
            <a:endParaRPr lang="en-US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คุณภาพของข้อเสนอการวิจัย</a:t>
            </a:r>
            <a:endParaRPr lang="en-US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+ 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นำเสนอข้อมูลตามหัวข้อที่กำหนดไว้ได้ถูกต้อง ครบถ้วน และชัดเจน 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	ด้วย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ภาษาที่เข้าใจง่าย</a:t>
            </a:r>
            <a:endParaRPr lang="en-US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 ความเหมาะสมของนักวิจัย/ทีมวิจัย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+ 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มีความรู้ความเชี่ยวชาญครอบคลุมทุกสาขาวิชาการในเรื่องที่วิจัย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+ มีความพร้อมและสามารถอุทิศเวลาให้งานวิจัย</a:t>
            </a:r>
            <a:endParaRPr lang="en-US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endParaRPr lang="th-TH" b="1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0" name="ตัวยึดเนื้อหา 2"/>
          <p:cNvSpPr txBox="1">
            <a:spLocks/>
          </p:cNvSpPr>
          <p:nvPr/>
        </p:nvSpPr>
        <p:spPr>
          <a:xfrm>
            <a:off x="571472" y="857232"/>
            <a:ext cx="8221662" cy="4465637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sz="3600" b="1" dirty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4.  จริยธรรมการวิจัย</a:t>
            </a:r>
            <a:endParaRPr lang="en-US" sz="3600" b="1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en-US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+ </a:t>
            </a:r>
            <a:r>
              <a:rPr lang="th-TH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ดำเนินการ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วิจัยตามมาตรฐานและจริยธรรมการวิจัย</a:t>
            </a:r>
            <a:endParaRPr lang="en-US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300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b="1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จรรยาบรรณการ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ใช้สัตว์เพื่องานทางวิทยาศาสตร์ </a:t>
            </a:r>
          </a:p>
          <a:p>
            <a:pPr>
              <a:defRPr/>
            </a:pP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จริยธรรมการวิจัยในคน</a:t>
            </a:r>
          </a:p>
          <a:p>
            <a:pPr>
              <a:defRPr/>
            </a:pP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มาตรฐานความปลอดภัยทางชีวภาพด้านพันธุวิศวกรรม</a:t>
            </a:r>
          </a:p>
          <a:p>
            <a:pPr>
              <a:defRPr/>
            </a:pP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มาตรฐานความปลอดภัย</a:t>
            </a:r>
            <a:r>
              <a:rPr lang="th-TH" sz="2400" b="1" dirty="0" smtClean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สำหรับห้องปฏิบัติการที่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เกี่ยวกับสารเคมี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th-TH" sz="3600" b="1" dirty="0">
                <a:solidFill>
                  <a:schemeClr val="tx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5.  งบประมาณการวิจัย</a:t>
            </a:r>
            <a:endParaRPr lang="en-US" sz="3600" b="1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+ 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ความเหมาะสม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  + คุ้มค่าการวิจัย</a:t>
            </a:r>
            <a:endParaRPr lang="en-US" b="1" dirty="0">
              <a:solidFill>
                <a:srgbClr val="7030A0"/>
              </a:solidFill>
              <a:latin typeface="TH SarabunPSK" pitchFamily="34" charset="-34"/>
              <a:cs typeface="TH SarabunPSK" pitchFamily="34" charset="-34"/>
            </a:endParaRP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endParaRPr lang="th-TH" b="1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142976" y="571480"/>
            <a:ext cx="6826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th-TH" altLang="th-TH" sz="4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แนวทางการประเมินผลข้อเสนอการวิจัย</a:t>
            </a:r>
          </a:p>
        </p:txBody>
      </p:sp>
      <p:graphicFrame>
        <p:nvGraphicFramePr>
          <p:cNvPr id="14" name="ตาราง 13"/>
          <p:cNvGraphicFramePr>
            <a:graphicFrameLocks noGrp="1"/>
          </p:cNvGraphicFramePr>
          <p:nvPr/>
        </p:nvGraphicFramePr>
        <p:xfrm>
          <a:off x="755650" y="1557338"/>
          <a:ext cx="7704138" cy="417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8169"/>
                <a:gridCol w="1485969"/>
              </a:tblGrid>
              <a:tr h="835342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ประเด็นการพิจารณา</a:t>
                      </a:r>
                      <a:endParaRPr lang="th-TH" sz="4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latin typeface="TH SarabunPSK" pitchFamily="34" charset="-34"/>
                          <a:cs typeface="TH SarabunPSK" pitchFamily="34" charset="-34"/>
                        </a:rPr>
                        <a:t>คะแนน</a:t>
                      </a:r>
                      <a:endParaRPr lang="th-TH" sz="4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342">
                <a:tc>
                  <a:txBody>
                    <a:bodyPr/>
                    <a:lstStyle/>
                    <a:p>
                      <a:r>
                        <a:rPr 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4000" b="1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ความสอดคล้อง</a:t>
                      </a:r>
                      <a:endParaRPr lang="th-TH" sz="4000" b="1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4000" b="1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5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alt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คุณค่าทางปัญญาของการวิจัย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4000" b="1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/>
                </a:tc>
              </a:tr>
              <a:tr h="835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alt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ผลกระทบของการวิจัย</a:t>
                      </a:r>
                      <a:endParaRPr lang="th-TH" altLang="th-TH" sz="1800" b="1" dirty="0" smtClean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4000" b="1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342"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4000" b="1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4000" b="1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1" marR="91431" marT="45723" marB="45723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14282" y="1428736"/>
            <a:ext cx="8742967" cy="4514460"/>
          </a:xfrm>
          <a:prstGeom prst="rect">
            <a:avLst/>
          </a:prstGeom>
          <a:noFill/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00050" indent="-400050" algn="thaiDist" eaLnBrk="1" hangingPunct="1">
              <a:buFontTx/>
              <a:buAutoNum type="arabicPeriod"/>
              <a:defRPr/>
            </a:pP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ยุทธศาสตร์การพัฒนาประเทศตามแผนพัฒนาเศรษฐกิจและสังคมแห่งชาติ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*</a:t>
            </a:r>
          </a:p>
          <a:p>
            <a:pPr marL="400050" indent="-400050" algn="thaiDist" eaLnBrk="1" hangingPunct="1">
              <a:buFontTx/>
              <a:buAutoNum type="arabicPeriod"/>
              <a:defRPr/>
            </a:pP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นโยบายและยุทธศาสตร์การวิจัยของชาติ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itchFamily="34" charset="-34"/>
              </a:rPr>
              <a:t>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itchFamily="34" charset="-34"/>
              </a:rPr>
              <a:t>*</a:t>
            </a:r>
            <a:endParaRPr lang="th-TH" sz="3000" b="1" dirty="0">
              <a:solidFill>
                <a:srgbClr val="FF0000"/>
              </a:solidFill>
              <a:latin typeface="TH SarabunPSK" panose="020B0500040200020003" pitchFamily="34" charset="-34"/>
              <a:ea typeface="+mj-ea"/>
              <a:cs typeface="TH SarabunPSK" pitchFamily="34" charset="-34"/>
            </a:endParaRPr>
          </a:p>
          <a:p>
            <a:pPr marL="400050" indent="-400050" algn="thaiDist" eaLnBrk="1" hangingPunct="1">
              <a:buFontTx/>
              <a:buAutoNum type="arabicPeriod"/>
              <a:defRPr/>
            </a:pP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ยุทธศาสตร์การวิจัยของชาติรายประเด็น</a:t>
            </a:r>
          </a:p>
          <a:p>
            <a:pPr marL="400050" indent="-400050" algn="thaiDist" eaLnBrk="1" hangingPunct="1">
              <a:buFontTx/>
              <a:buAutoNum type="arabicPeriod"/>
              <a:defRPr/>
            </a:pP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ยุทธศาสตร์ประเทศ</a:t>
            </a:r>
          </a:p>
          <a:p>
            <a:pPr marL="1082675" indent="-1082675" algn="thaiDist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                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- การเพิ่มขีดความสามารถในการแข่งขันของประเทศ เพื่อหลุดพ้นจากประเทศรายได้ปานกลาง (</a:t>
            </a: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Growth&amp; Competitiveness)</a:t>
            </a:r>
          </a:p>
          <a:p>
            <a:pPr algn="thaiDist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	- 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การลดความเหลื่อมล้ำ (</a:t>
            </a: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Inclusive Growth)</a:t>
            </a:r>
          </a:p>
          <a:p>
            <a:pPr algn="thaiDist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	- 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การเติบโตที่เป็นมิตรต่อสิ่งแวดล้อม (</a:t>
            </a: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Green Growth)</a:t>
            </a:r>
          </a:p>
          <a:p>
            <a:pPr algn="thaiDist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	- 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การสร้างความสมดุลและปรับระบบบริหารจัดการภาครัฐ (</a:t>
            </a:r>
            <a:r>
              <a:rPr lang="en-US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Internal Process)</a:t>
            </a:r>
          </a:p>
          <a:p>
            <a:pPr marL="514350" indent="-514350" algn="thaiDist" eaLnBrk="1" hangingPunct="1">
              <a:buFontTx/>
              <a:buAutoNum type="arabicPeriod" startAt="5"/>
              <a:defRPr/>
            </a:pP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นโยบาย/เป้าหมายของรัฐบาล</a:t>
            </a:r>
          </a:p>
          <a:p>
            <a:pPr algn="thaiDist" eaLnBrk="1" hangingPunct="1">
              <a:defRPr/>
            </a:pPr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	</a:t>
            </a:r>
            <a:r>
              <a:rPr lang="th-TH" sz="2000" b="1" dirty="0">
                <a:solidFill>
                  <a:srgbClr val="7030A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- 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ระเบียบวาระแห่งชาติ</a:t>
            </a:r>
          </a:p>
          <a:p>
            <a:pPr algn="thaiDist" eaLnBrk="1" hangingPunct="1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	- โครงการท้าทายไทย</a:t>
            </a:r>
          </a:p>
          <a:p>
            <a:pPr algn="thaiDist" eaLnBrk="1" hangingPunct="1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	- นโยบายรัฐบาล</a:t>
            </a:r>
          </a:p>
        </p:txBody>
      </p:sp>
      <p:sp>
        <p:nvSpPr>
          <p:cNvPr id="9227" name="TextBox 12"/>
          <p:cNvSpPr txBox="1">
            <a:spLocks noChangeArrowheads="1"/>
          </p:cNvSpPr>
          <p:nvPr/>
        </p:nvSpPr>
        <p:spPr bwMode="auto">
          <a:xfrm>
            <a:off x="357158" y="785794"/>
            <a:ext cx="1494320" cy="46166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ความสอดคล้อง</a:t>
            </a:r>
          </a:p>
        </p:txBody>
      </p:sp>
      <p:sp>
        <p:nvSpPr>
          <p:cNvPr id="9228" name="TextBox 12"/>
          <p:cNvSpPr txBox="1">
            <a:spLocks noChangeArrowheads="1"/>
          </p:cNvSpPr>
          <p:nvPr/>
        </p:nvSpPr>
        <p:spPr bwMode="auto">
          <a:xfrm>
            <a:off x="7143768" y="785794"/>
            <a:ext cx="1609725" cy="585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(10 คะแนน)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2240" y="5949280"/>
            <a:ext cx="2376264" cy="461665"/>
          </a:xfrm>
          <a:prstGeom prst="rect">
            <a:avLst/>
          </a:prstGeom>
          <a:solidFill>
            <a:srgbClr val="A73B2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*จะเกิดขึ้นในปี พ.ศ.2560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6488668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401033" y="1285860"/>
            <a:ext cx="8742967" cy="4514460"/>
          </a:xfrm>
          <a:prstGeom prst="rect">
            <a:avLst/>
          </a:prstGeom>
          <a:noFill/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400050" indent="-400050" algn="thaiDist" eaLnBrk="1" hangingPunct="1">
              <a:buFontTx/>
              <a:buAutoNum type="arabicPeriod"/>
              <a:defRPr/>
            </a:pP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ปัจจัยการวิจัย (</a:t>
            </a:r>
            <a:r>
              <a:rPr lang="en-US" sz="4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Input)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 </a:t>
            </a:r>
            <a:endParaRPr lang="th-TH" sz="4000" b="1" dirty="0" smtClean="0">
              <a:solidFill>
                <a:srgbClr val="002060"/>
              </a:solidFill>
              <a:latin typeface="TH SarabunPSK" panose="020B0500040200020003" pitchFamily="34" charset="-34"/>
              <a:ea typeface="+mj-ea"/>
              <a:cs typeface="TH SarabunPSK" pitchFamily="34" charset="-34"/>
            </a:endParaRPr>
          </a:p>
          <a:p>
            <a:pPr marL="800100" lvl="1" indent="-34290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มีความน่าสนใจ เป็นประเด็นสำคัญเร่งด่วน(</a:t>
            </a:r>
            <a:r>
              <a:rPr lang="en-US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Hot issue) </a:t>
            </a:r>
          </a:p>
          <a:p>
            <a:pPr marL="800100" lvl="1" indent="-34290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วัตถุประสงค์มีความชัดเจนและเป็นรูปธรรม</a:t>
            </a:r>
          </a:p>
          <a:p>
            <a:pPr marL="800100" lvl="1" indent="-34290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คณะผู้วิจัยมีความเหมาะสมและความพร้อมครอบคลุมทุกสาขาวิชาการในเรื่องที่วิจัย</a:t>
            </a:r>
          </a:p>
          <a:p>
            <a:pPr marL="800100" lvl="1" indent="-34290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มีผลการวิจัยที่เกี่ยวข้อง และการตรวจเอกสารอ้างอิงอย่างสมบูรณ์</a:t>
            </a:r>
          </a:p>
          <a:p>
            <a:pPr marL="800100" lvl="1" indent="-34290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มีแผนการดำเนินงานตลอดแผนงานวิจัยที่ชัดเจนและเป็นรูปธรรม</a:t>
            </a:r>
          </a:p>
          <a:p>
            <a:pPr marL="800100" lvl="1" indent="-342900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มีความพร้อมด้านสถานที่และอุปกรณ์ในการทำการ</a:t>
            </a:r>
            <a:r>
              <a:rPr lang="th-TH" sz="28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วิจัย</a:t>
            </a:r>
          </a:p>
          <a:p>
            <a:pPr marL="800100" lvl="1" indent="-342900" algn="thaiDist" eaLnBrk="1" hangingPunct="1">
              <a:buFontTx/>
              <a:buChar char="-"/>
              <a:defRPr/>
            </a:pPr>
            <a:r>
              <a:rPr lang="th-TH" sz="28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งบประมาณ</a:t>
            </a: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ที่ใช้ในการดำเนินการวิจัยมีความ</a:t>
            </a:r>
            <a:r>
              <a:rPr lang="th-TH" sz="28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itchFamily="34" charset="-34"/>
              </a:rPr>
              <a:t>เหมาะสม</a:t>
            </a:r>
            <a:r>
              <a:rPr lang="th-TH" sz="4000" b="1" dirty="0" smtClean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		</a:t>
            </a:r>
            <a:endParaRPr lang="th-TH" sz="4000" b="1" dirty="0">
              <a:solidFill>
                <a:srgbClr val="002060"/>
              </a:solidFill>
              <a:latin typeface="TH SarabunPSK" panose="020B0500040200020003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10251" name="TextBox 12"/>
          <p:cNvSpPr txBox="1">
            <a:spLocks noChangeArrowheads="1"/>
          </p:cNvSpPr>
          <p:nvPr/>
        </p:nvSpPr>
        <p:spPr bwMode="auto">
          <a:xfrm>
            <a:off x="285720" y="357166"/>
            <a:ext cx="3490058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คุณค่าทางปัญญาของการวิจัย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7143768" y="428604"/>
            <a:ext cx="1609725" cy="585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(60 คะแนน)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สี่เหลี่ยมผืนผ้า 3"/>
          <p:cNvSpPr>
            <a:spLocks noChangeArrowheads="1"/>
          </p:cNvSpPr>
          <p:nvPr/>
        </p:nvSpPr>
        <p:spPr bwMode="auto">
          <a:xfrm>
            <a:off x="357158" y="1643050"/>
            <a:ext cx="84963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 algn="thaiDist" eaLnBrk="1" hangingPunct="1">
              <a:defRPr/>
            </a:pPr>
            <a:r>
              <a:rPr 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กระบวนการวิจัย (</a:t>
            </a:r>
            <a:r>
              <a:rPr lang="en-US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  <a:endParaRPr lang="th-TH" sz="40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marL="742950" lvl="1" indent="-28575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แสดงกระบวนงานวิจัยที่มีความเชื่อมโยงระหว่างทฤษฏี สมมุติฐาน หรือกรอบแนวความคิด</a:t>
            </a:r>
          </a:p>
          <a:p>
            <a:pPr marL="742950" lvl="1" indent="-285750" algn="thaiDist" eaLnBrk="1" hangingPunct="1"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	สู่การปฏิบัติได้อย่างชัดเจน</a:t>
            </a:r>
          </a:p>
          <a:p>
            <a:pPr marL="742950" lvl="1" indent="-28575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ระบุกลยุทธ์ขั้นตอนการทำวิจัยอย่างสมบูรณ์</a:t>
            </a:r>
          </a:p>
          <a:p>
            <a:pPr marL="742950" lvl="1" indent="-28575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แสดงแผนการถ่ายทอดเทคโนโลยี หรือผลการวิจัยสู่กลุ่มเป้าหมาย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719308" y="6525344"/>
            <a:ext cx="3461204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6525344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500034" y="642918"/>
            <a:ext cx="3490058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คุณค่าทางปัญญาของการวิจัย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14282" y="1643050"/>
            <a:ext cx="8742967" cy="292895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thaiDist" eaLnBrk="1" hangingPunct="1">
              <a:defRPr/>
            </a:pP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3. ผลผลิตการวิจัย (</a:t>
            </a:r>
            <a:r>
              <a:rPr lang="en-US" sz="40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Output)</a:t>
            </a:r>
            <a:endParaRPr lang="th-TH" sz="4000" b="1" dirty="0">
              <a:solidFill>
                <a:srgbClr val="002060"/>
              </a:solidFill>
              <a:latin typeface="TH SarabunPSK" panose="020B0500040200020003" pitchFamily="34" charset="-34"/>
              <a:ea typeface="+mj-ea"/>
              <a:cs typeface="TH SarabunPSK" pitchFamily="34" charset="-34"/>
            </a:endParaRPr>
          </a:p>
          <a:p>
            <a:pPr marL="742950" lvl="1" indent="-28575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งานวิจัยก่อให้เกิดมูลค่าเพิ่มทางเศรษฐกิจ และสร้างคุณค่าเพิ่มทางสังคมและวัฒนธรรม</a:t>
            </a:r>
          </a:p>
          <a:p>
            <a:pPr marL="742950" lvl="1" indent="-28575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แสดงผลสำเร็จที่คาดว่าจะได้รับเมื่อสิ้นสุดการวิจัย</a:t>
            </a:r>
          </a:p>
          <a:p>
            <a:pPr marL="742950" lvl="1" indent="-28575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ระบุกลุ่มเป้าหมายที่จะได้รับประโยชน์</a:t>
            </a:r>
          </a:p>
          <a:p>
            <a:pPr marL="742950" lvl="1" indent="-285750" algn="thaiDist" eaLnBrk="1" hangingPunct="1">
              <a:buFontTx/>
              <a:buChar char="-"/>
              <a:defRPr/>
            </a:pPr>
            <a:r>
              <a:rPr lang="th-TH" sz="2800" b="1" dirty="0">
                <a:solidFill>
                  <a:srgbClr val="7030A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แสดงจำนวนนักวิจัยรุ่นใหม่ที่คาดว่าจะเกิดจากการทำวิจัยนี้</a:t>
            </a:r>
          </a:p>
        </p:txBody>
      </p:sp>
      <p:sp>
        <p:nvSpPr>
          <p:cNvPr id="11275" name="TextBox 12"/>
          <p:cNvSpPr txBox="1">
            <a:spLocks noChangeArrowheads="1"/>
          </p:cNvSpPr>
          <p:nvPr/>
        </p:nvSpPr>
        <p:spPr bwMode="auto">
          <a:xfrm>
            <a:off x="428596" y="428604"/>
            <a:ext cx="3490058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คุณค่าทางปัญญาของการวิจัย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9520" y="6488668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285720" y="1428736"/>
            <a:ext cx="8742967" cy="388843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515938" lvl="1" indent="-457200" algn="thaiDist" eaLnBrk="1" hangingPunct="1">
              <a:buFontTx/>
              <a:buAutoNum type="arabicPeriod"/>
              <a:defRPr/>
            </a:pPr>
            <a:r>
              <a:rPr lang="th-TH" sz="3600" b="1" spc="-30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ผลลัพธ์ (</a:t>
            </a:r>
            <a:r>
              <a:rPr lang="en-US" sz="3600" b="1" spc="-30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outcome) </a:t>
            </a:r>
            <a:r>
              <a:rPr lang="th-TH" sz="3600" b="1" spc="-30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ของงานวิจัยที่คาดว่าจะเกิดขึ้นส่งผลกระทบ</a:t>
            </a: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ต่อสังคม ชาติ และนานาชาติ</a:t>
            </a:r>
          </a:p>
          <a:p>
            <a:pPr marL="515938" lvl="1" indent="-457200" algn="thaiDist" eaLnBrk="1" hangingPunct="1">
              <a:buFontTx/>
              <a:buAutoNum type="arabicPeriod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งานวิจัยได้พัฒนาเชื่อมโยงจากท้องถิ่น โดยใช้ภูมิปัญญาไทยและมีแนวโน้มจะสามารถขยายการพัฒนาไปสู่ระดับประเทศ และนานาชาติ</a:t>
            </a:r>
          </a:p>
          <a:p>
            <a:pPr marL="515938" lvl="1" indent="-457200" algn="thaiDist" eaLnBrk="1" hangingPunct="1">
              <a:buFontTx/>
              <a:buAutoNum type="arabicPeriod"/>
              <a:defRPr/>
            </a:pPr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ผลลัพธ์ของงานวิจัยจะทำให้เกิดผลกระทบในด้านต่างๆ ตามยุทธศาสตร์การพัฒนาประเทศ</a:t>
            </a: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357158" y="571480"/>
            <a:ext cx="2683748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ผลกระทบของการวิจัย</a:t>
            </a:r>
            <a:endParaRPr lang="th-TH" altLang="th-TH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7072330" y="571480"/>
            <a:ext cx="16097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h-TH" alt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(30 คะแนน)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TextBox 4"/>
          <p:cNvSpPr txBox="1">
            <a:spLocks noChangeArrowheads="1"/>
          </p:cNvSpPr>
          <p:nvPr/>
        </p:nvSpPr>
        <p:spPr bwMode="auto">
          <a:xfrm>
            <a:off x="644525" y="180975"/>
            <a:ext cx="78357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th-TH" alt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สรุปผลการประเมินผลข้อเสนอการวิจัยที่เสนอของบประมาณประจำปี</a:t>
            </a:r>
          </a:p>
          <a:p>
            <a:pPr algn="ctr" eaLnBrk="1" hangingPunct="1"/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มหาวิทยาลัยขอนแก่น</a:t>
            </a:r>
            <a:endParaRPr lang="th-TH" altLang="th-TH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55650" y="1412875"/>
          <a:ext cx="7432576" cy="489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220"/>
                <a:gridCol w="2472063"/>
                <a:gridCol w="1604149"/>
                <a:gridCol w="1858144"/>
              </a:tblGrid>
              <a:tr h="37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ปีงบประมาณ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ข้อเสนอการวิจัย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โครงการ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งบประมาณ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</a:tr>
              <a:tr h="37665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เสนอขอ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129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74,654,570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สนับสนุน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51,973,680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ไม่สนับสนุน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22,680,890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 smtClean="0">
                          <a:latin typeface="TH SarabunPSK" pitchFamily="34" charset="-34"/>
                          <a:cs typeface="TH SarabunPSK" pitchFamily="34" charset="-34"/>
                        </a:rPr>
                        <a:t>ได้รับการจัดสรรงบประมาณ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34,642,000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2558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เสนอขอ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191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64,970,730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สนับสนุน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166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50,740,230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ไม่สนับสนุน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14,230,500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 smtClean="0">
                          <a:latin typeface="TH SarabunPSK" pitchFamily="34" charset="-34"/>
                          <a:cs typeface="TH SarabunPSK" pitchFamily="34" charset="-34"/>
                        </a:rPr>
                        <a:t>ได้รับการจัดสรรงบประมาณ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111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51,986,800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เสนอขอ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165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59,766,730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สนับสนุน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140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47,723,750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ไม่สนับสนุน 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latin typeface="TH SarabunPSK" pitchFamily="34" charset="-34"/>
                          <a:cs typeface="TH SarabunPSK" pitchFamily="34" charset="-34"/>
                        </a:rPr>
                        <a:t>12,042,980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376657">
                <a:tc vMerge="1">
                  <a:txBody>
                    <a:bodyPr/>
                    <a:lstStyle/>
                    <a:p>
                      <a:pPr algn="ctr" rtl="0" fontAlgn="ctr"/>
                      <a:endParaRPr lang="th-TH" sz="18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 smtClean="0">
                          <a:latin typeface="TH SarabunPSK" pitchFamily="34" charset="-34"/>
                          <a:cs typeface="TH SarabunPSK" pitchFamily="34" charset="-34"/>
                        </a:rPr>
                        <a:t>ได้รับการจัดสรรงบประมาณ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400" u="none" strike="noStrike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400" b="1" i="0" u="none" strike="noStrike" dirty="0">
                        <a:solidFill>
                          <a:srgbClr val="FFFF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สี่เหลี่ยมผืนผ้า 11"/>
          <p:cNvSpPr>
            <a:spLocks noChangeArrowheads="1"/>
          </p:cNvSpPr>
          <p:nvPr/>
        </p:nvSpPr>
        <p:spPr bwMode="auto">
          <a:xfrm>
            <a:off x="214282" y="0"/>
            <a:ext cx="85693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alt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สรุปผลการประเมินผลข้อเสนอการวิจัยที่เสนอของบประมาณประจำปี</a:t>
            </a:r>
          </a:p>
          <a:p>
            <a:pPr algn="ctr" eaLnBrk="1" hangingPunct="1"/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ตามจำนวนโครงการ มหาวิทยาลัยขอนแก่น</a:t>
            </a:r>
            <a:endParaRPr lang="th-TH" altLang="th-TH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2" name="แผนภูมิ 11"/>
          <p:cNvGraphicFramePr/>
          <p:nvPr/>
        </p:nvGraphicFramePr>
        <p:xfrm>
          <a:off x="500035" y="1233487"/>
          <a:ext cx="8215370" cy="4695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395288" y="549275"/>
            <a:ext cx="8362950" cy="4176713"/>
          </a:xfrm>
          <a:prstGeom prst="rect">
            <a:avLst/>
          </a:prstGeom>
        </p:spPr>
        <p:txBody>
          <a:bodyPr/>
          <a:lstStyle/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4800" b="1" u="sng" dirty="0">
                <a:solidFill>
                  <a:srgbClr val="9933FF"/>
                </a:solidFill>
                <a:latin typeface="TH SarabunPSK" pitchFamily="34" charset="-34"/>
                <a:cs typeface="TH SarabunPSK" pitchFamily="34" charset="-34"/>
              </a:rPr>
              <a:t>มติคณะรัฐมนตรี</a:t>
            </a:r>
            <a:r>
              <a:rPr lang="th-TH" sz="4800" b="1" dirty="0">
                <a:solidFill>
                  <a:srgbClr val="9933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เมื่อวันที่ </a:t>
            </a:r>
            <a:r>
              <a:rPr lang="th-TH" sz="4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๒๕</a:t>
            </a:r>
            <a:r>
              <a:rPr lang="en-US" sz="4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กรกฎาคม </a:t>
            </a:r>
            <a:r>
              <a:rPr lang="th-TH" sz="4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๒๕๒๑ </a:t>
            </a:r>
            <a:r>
              <a:rPr 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ได้มอบหมายให้ วช. เป็นผู้พิจารณาข้อเสนอการวิจัยและแผนงานวิจัย ที่เสนอของบประมาณประจำปี เพื่อให้เป็นไปตามนโยบายและแผนงานวิจัยโดยรวม เพื่อประโยชน์ต่อการพัฒนาประเทศ ป้องกันการซ้ำซ้อน เพื่อการประสานงานและประโยชน์ร่วมกัน และเพื่อประหยัดงบประมาณแผ่นดิน</a:t>
            </a:r>
          </a:p>
        </p:txBody>
      </p:sp>
      <p:pic>
        <p:nvPicPr>
          <p:cNvPr id="9" name="Picture 2" descr="D:\ETC\อื่นๆ 4\Logo NRCT (ใหม่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652963"/>
            <a:ext cx="1223962" cy="174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1" name="สี่เหลี่ยมผืนผ้า 8"/>
          <p:cNvSpPr>
            <a:spLocks noChangeArrowheads="1"/>
          </p:cNvSpPr>
          <p:nvPr/>
        </p:nvSpPr>
        <p:spPr bwMode="auto">
          <a:xfrm>
            <a:off x="250825" y="119063"/>
            <a:ext cx="85693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alt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สรุปผลการประเมินผลข้อเสนอการวิจัยที่เสนอของบประมาณประจำปี</a:t>
            </a:r>
          </a:p>
          <a:p>
            <a:pPr algn="ctr" eaLnBrk="1" hangingPunct="1"/>
            <a:r>
              <a:rPr lang="th-TH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ตามจำนวนงบประมาณ มหาวิทยาลัยขอนแก่น</a:t>
            </a:r>
            <a:endParaRPr lang="th-TH" altLang="th-TH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2" name="แผนภูมิ 11"/>
          <p:cNvGraphicFramePr/>
          <p:nvPr/>
        </p:nvGraphicFramePr>
        <p:xfrm>
          <a:off x="642910" y="1071546"/>
          <a:ext cx="7781926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ชื่อเรื่อง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177240" cy="358775"/>
          </a:xfrm>
        </p:spPr>
        <p:txBody>
          <a:bodyPr>
            <a:noAutofit/>
          </a:bodyPr>
          <a:lstStyle/>
          <a:p>
            <a:pPr eaLnBrk="1" hangingPunct="1"/>
            <a:r>
              <a:rPr lang="th-TH" altLang="th-TH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สรุปผลการประเมินผลข้อเสนอการวิจัยที่เสนอของบประมาณประจำปี พ.ศ.2557</a:t>
            </a:r>
            <a:endParaRPr lang="th-TH" sz="2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395288" y="1196975"/>
          <a:ext cx="8280920" cy="18516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399589"/>
                <a:gridCol w="2427034"/>
                <a:gridCol w="2454297"/>
              </a:tblGrid>
              <a:tr h="34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ข้อเสนอการวิจัยปีงบประมาณ พ.ศ. 2557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จำนวนโครงการ</a:t>
                      </a:r>
                      <a:r>
                        <a:rPr lang="th-TH" sz="2000" b="1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(โครงการ)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งบประมาณที่เสนอขอ (บาท)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เสนอขอ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74,654,570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สนับสนุน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51,973,680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ไม่สนับสนุน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22,680,890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ได้รับการจัดสรรงบประมาณ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34,642,000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03441" y="3140968"/>
            <a:ext cx="3044423" cy="400110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สรุปสาเหตุที่ไม่สนับสนุน ใน 5 อันดับแรก</a:t>
            </a:r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719308" y="6525344"/>
            <a:ext cx="3461204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</a:t>
            </a: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6525344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35609"/>
              </p:ext>
            </p:extLst>
          </p:nvPr>
        </p:nvGraphicFramePr>
        <p:xfrm>
          <a:off x="395288" y="3811588"/>
          <a:ext cx="8208912" cy="242588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6621631"/>
                <a:gridCol w="1587281"/>
              </a:tblGrid>
              <a:tr h="55014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สาเหตุที่ไม่สนับสนุน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จำนวน (โครงการ)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  <a:tr h="291031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 ขั้นตอนและวิธีการดำเนินการวิจัยไม่ชัดเจน ไม่เหมาะสม ไม่ครบถ้วน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  <a:tr h="291031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ประโยชน์ที่ได้ไม่ชัดเจนว่าไปประยุกต์ใช้ได้อย่างไร/ ไม่ได้สร้างองค์ความรู้ใหม่/ โอกาสที่จะประสบความสำเร็จตามที่คาดหวังเป็นไปได้น้อย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  <a:tr h="291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en-US" sz="2000" b="1" u="none" strike="noStrike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ความสำคัญและที่มาของปัญหาวิจัยไม่ชัดเจน/ ไม่มีความสำคัญมากพอ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  <a:tr h="291031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งบประมาณสูงเกินไป/ ไม่แจกแจงรายละเอียด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  <a:tr h="291031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 งานวิจัยคล้ายคลึงกับงานวิจัยอื่นเคยทำมาแล้ว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ชื่อเรื่อง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820150" cy="576262"/>
          </a:xfrm>
        </p:spPr>
        <p:txBody>
          <a:bodyPr/>
          <a:lstStyle/>
          <a:p>
            <a:pPr eaLnBrk="1" hangingPunct="1"/>
            <a:r>
              <a:rPr lang="th-TH" altLang="th-TH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สรุปผลการประเมินผลข้อเสนอการวิจัยที่เสนอของบประมาณประจำปี พ.ศ.2558</a:t>
            </a:r>
            <a:endParaRPr lang="th-TH" sz="2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95288" y="981075"/>
          <a:ext cx="8280920" cy="189699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399589"/>
                <a:gridCol w="2427034"/>
                <a:gridCol w="2454297"/>
              </a:tblGrid>
              <a:tr h="34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ข้อเสนอการวิจัยปีงบประมาณ พ.ศ. 2558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จำนวนโครงการ</a:t>
                      </a:r>
                      <a:r>
                        <a:rPr lang="th-TH" sz="20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(โครงการ)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งบประมาณที่เสนอขอ (บาท)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เสนอขอ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64,970,730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สนับสนุน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50,740,230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ไม่สนับสนุน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14,230,500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ได้รับการจัดสรรงบประมาณ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51,986,800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03441" y="2924944"/>
            <a:ext cx="3044423" cy="400110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สรุปสาเหตุที่ไม่สนับสนุน ใน 5 อันดับแรก</a:t>
            </a:r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11944"/>
              </p:ext>
            </p:extLst>
          </p:nvPr>
        </p:nvGraphicFramePr>
        <p:xfrm>
          <a:off x="395288" y="3500438"/>
          <a:ext cx="8208912" cy="2003673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6621631"/>
                <a:gridCol w="1587281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สาเหตุที่ไม่สนับสนุน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จำนวน (โครงการ)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ขั้นตอนและวิธีการดำเนินการวิจัยไม่ชัดเจน ไม่เหมาะสม ไม่ครบถ้วน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การทบทวนวรรณกรรมผลงานวิจัยที่เกี่ยวข้องยังไม่สมบูรณ์/ ไม่เกี่ยวข้องกับงานวิจัย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มีองค์ความรู้/ มีการประดิษฐ์เป็นผลงาน/มีการศึกษาวิจัยแล้ว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กรอบแนวความคิดไม่ชัดเจน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 </a:t>
                      </a:r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วัตถุประสงค์ไม่ชัดเจน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ชื่อเรื่อง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820150" cy="576262"/>
          </a:xfrm>
        </p:spPr>
        <p:txBody>
          <a:bodyPr/>
          <a:lstStyle/>
          <a:p>
            <a:pPr eaLnBrk="1" hangingPunct="1"/>
            <a:r>
              <a:rPr lang="th-TH" altLang="th-TH" sz="28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สรุปผลการประเมินผลข้อเสนอการวิจัยที่เสนอของบประมาณประจำปี พ.ศ.2559</a:t>
            </a:r>
            <a:endParaRPr lang="th-TH" sz="2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95288" y="1044575"/>
          <a:ext cx="8280920" cy="1826895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399589"/>
                <a:gridCol w="2427034"/>
                <a:gridCol w="2454297"/>
              </a:tblGrid>
              <a:tr h="34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ข้อเสนอการวิจัยปีงบประมาณ พ.ศ. 2559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จำนวนโครงการ</a:t>
                      </a:r>
                      <a:r>
                        <a:rPr lang="th-TH" sz="20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(โครงการ)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งบประมาณที่เสนอขอ (บาท)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เสนอขอ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59,766,730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สนับสนุน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47,723,750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ไม่สนับสนุน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12,042,980</a:t>
                      </a:r>
                    </a:p>
                  </a:txBody>
                  <a:tcPr marL="9525" marR="9525" marT="9525" marB="0" anchor="b"/>
                </a:tc>
              </a:tr>
              <a:tr h="345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ได้รับการจัดสรรงบประมาณ</a:t>
                      </a:r>
                      <a:endParaRPr lang="en-US" sz="20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-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57158" y="3071810"/>
            <a:ext cx="3044423" cy="400110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สรุปสาเหตุที่ไม่สนับสนุน ใน 5 อันดับแรก</a:t>
            </a:r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2211"/>
              </p:ext>
            </p:extLst>
          </p:nvPr>
        </p:nvGraphicFramePr>
        <p:xfrm>
          <a:off x="468313" y="3784600"/>
          <a:ext cx="8208912" cy="2003673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6621631"/>
                <a:gridCol w="1587281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สาเหตุที่ไม่สนับสนุน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จำนวน (โครงการ)</a:t>
                      </a:r>
                      <a:endParaRPr lang="th-TH" sz="20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388" marR="9388" marT="9388" marB="0" anchor="ctr"/>
                </a:tc>
              </a:tr>
              <a:tr h="2910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 ขั้นตอนและวิธีการดำเนินการวิจัยไม่ชัดเจน ไม่เหมาะสม ไม่ครบถ้วน</a:t>
                      </a:r>
                      <a:endParaRPr lang="th-TH" sz="2000" b="1" i="0" u="none" strike="noStrike" dirty="0" smtClean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มีการประดิษฐ์เป็นผลงาน/มีการศึกษาวิจัยแล้ว</a:t>
                      </a:r>
                      <a:endParaRPr lang="en-US" sz="2000" b="1" i="0" u="none" strike="noStrike" dirty="0" smtClean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ไม่ก่อให้เกิดองค์ความรู้/นวัตกรรมใหม่/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การทบทวนวรรณกรรมผลงานวิจัยที่เกี่ยวข้องยังไม่สมบูรณ์/ ไม่เกี่ยวข้องกับงานวิจัย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  <a:tr h="291031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 </a:t>
                      </a:r>
                      <a:r>
                        <a:rPr lang="th-TH" sz="2000" b="1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งบประมาณสูงเกินไป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ตัวยึดเนื้อหา 2"/>
          <p:cNvSpPr txBox="1">
            <a:spLocks/>
          </p:cNvSpPr>
          <p:nvPr/>
        </p:nvSpPr>
        <p:spPr bwMode="auto">
          <a:xfrm>
            <a:off x="900113" y="2420938"/>
            <a:ext cx="755808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7063" indent="-627063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	ปัญหาการวิจัยไม่ชัดเจน</a:t>
            </a:r>
          </a:p>
          <a:p>
            <a:pPr marL="627063" indent="-627063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 ไม่ได้ระบุถึงปัญหาที่เฉพาะเจาะจง ว่าเหตุใดจึงต้องทำวิจัยในเรื่องนั้นๆ / พื้นที่แห่งนั้น</a:t>
            </a:r>
          </a:p>
          <a:p>
            <a:pPr marL="627063" indent="-627063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 	ไม่มีข้อมูลที่ชัดเจนในการสนับสนุนประเด็นที่จะทำวิจัย</a:t>
            </a: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428302" y="1484784"/>
            <a:ext cx="4661854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ความสำคัญและที่มาของปัญหาการวิจัย </a:t>
            </a:r>
            <a:endParaRPr lang="th-TH" altLang="th-TH" sz="1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645" name="TextBox 4"/>
          <p:cNvSpPr txBox="1">
            <a:spLocks noChangeArrowheads="1"/>
          </p:cNvSpPr>
          <p:nvPr/>
        </p:nvSpPr>
        <p:spPr bwMode="auto">
          <a:xfrm>
            <a:off x="344488" y="282575"/>
            <a:ext cx="8450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th-TH" altLang="th-TH" sz="4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ข้อบกพร่องที่พบได้บ่อยในข้อเสนอการวิจัยในภาพรวม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36512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ตัวยึดเนื้อหา 2"/>
          <p:cNvSpPr txBox="1">
            <a:spLocks/>
          </p:cNvSpPr>
          <p:nvPr/>
        </p:nvSpPr>
        <p:spPr bwMode="auto">
          <a:xfrm>
            <a:off x="571472" y="1643050"/>
            <a:ext cx="8281987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 ไม่ชัดเจน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ไม่ครอบคลุมสิ่งที่ต้องการศึกษา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 ไม่สอดคล้องกับปัญหาการวิจัยและชื่อเรื่อง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4.  ไม่ถูกต้อง 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5.  ไม่มีความเป็นไปได้ในทางปฏิบัติ</a:t>
            </a: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357158" y="571480"/>
            <a:ext cx="2951449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วัตถุประสงค์ของการวิจัย</a:t>
            </a:r>
            <a:endParaRPr lang="th-TH" altLang="th-TH" sz="14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ตัวยึดเนื้อหา 2"/>
          <p:cNvSpPr txBox="1">
            <a:spLocks/>
          </p:cNvSpPr>
          <p:nvPr/>
        </p:nvSpPr>
        <p:spPr bwMode="auto">
          <a:xfrm>
            <a:off x="285720" y="1571612"/>
            <a:ext cx="82804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 ไม่ชัดเจน/ไม่สอดคล้องกับคำถามวิจัย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ไม่สมเหตุสมผล ขาดทฤษฎีรองรับ 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 ไม่ถูกต้อง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4.  ไม่ระบุ</a:t>
            </a: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357158" y="714356"/>
            <a:ext cx="3189287" cy="584200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กรอบแนวความคิดการวิจัย</a:t>
            </a:r>
            <a:endParaRPr lang="th-TH" altLang="th-TH" sz="14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8116" y="64886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ตัวยึดเนื้อหา 2"/>
          <p:cNvSpPr txBox="1">
            <a:spLocks/>
          </p:cNvSpPr>
          <p:nvPr/>
        </p:nvSpPr>
        <p:spPr bwMode="auto">
          <a:xfrm>
            <a:off x="285720" y="1857364"/>
            <a:ext cx="82804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 ไม่ครอบคลุมโจทย์วิจัย / ไม่สอดคล้องกับวัตถุประสงค์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ไม่ละเอียดถี่ถ้วน / ไม่ทันสมัย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 ขาดการวิเคราะห์ / สังเคราะห์ข้อมูล</a:t>
            </a: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85720" y="714356"/>
            <a:ext cx="3954929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การทบทวนวรรณกรรมที่เกี่ยวข้อง</a:t>
            </a:r>
            <a:endParaRPr lang="th-TH" altLang="th-TH" sz="14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ตัวยึดเนื้อหา 2"/>
          <p:cNvSpPr txBox="1">
            <a:spLocks/>
          </p:cNvSpPr>
          <p:nvPr/>
        </p:nvSpPr>
        <p:spPr bwMode="auto">
          <a:xfrm>
            <a:off x="785786" y="1857364"/>
            <a:ext cx="7367588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 ไม่ถูกต้อง เป็นวิธีการที่ไม่สามารถตอบโจทย์วิจัย</a:t>
            </a:r>
          </a:p>
          <a:p>
            <a:pPr marL="742950" indent="-742950"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ไม่สอดคล้องกับวัตถุประสงค์</a:t>
            </a:r>
          </a:p>
          <a:p>
            <a:pPr marL="627063" indent="-627063"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 ขาดรายละเอียดวิธีดำเนินการวิจัย /ไม่ชัดเจน </a:t>
            </a:r>
          </a:p>
        </p:txBody>
      </p:sp>
      <p:sp>
        <p:nvSpPr>
          <p:cNvPr id="18443" name="TextBox 16"/>
          <p:cNvSpPr txBox="1">
            <a:spLocks noChangeArrowheads="1"/>
          </p:cNvSpPr>
          <p:nvPr/>
        </p:nvSpPr>
        <p:spPr bwMode="auto">
          <a:xfrm>
            <a:off x="428596" y="714356"/>
            <a:ext cx="1394934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วิธีการวิจัย</a:t>
            </a:r>
            <a:endParaRPr lang="th-TH" altLang="th-TH" sz="14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ตัวยึดเนื้อหา 2"/>
          <p:cNvSpPr txBox="1">
            <a:spLocks/>
          </p:cNvSpPr>
          <p:nvPr/>
        </p:nvSpPr>
        <p:spPr bwMode="auto">
          <a:xfrm>
            <a:off x="571472" y="1857364"/>
            <a:ext cx="7993062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7063" indent="-627063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 ไม่สอดคล้องกับกิจกรรมตามแผนการดำเนินงานวิจัย</a:t>
            </a:r>
          </a:p>
          <a:p>
            <a:pPr marL="627063" indent="-627063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altLang="th-TH" sz="4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มีความซ้ำซ้อน </a:t>
            </a:r>
          </a:p>
        </p:txBody>
      </p: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500034" y="785794"/>
            <a:ext cx="1499128" cy="584775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h-TH" alt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งบประมาณ</a:t>
            </a:r>
            <a:endParaRPr lang="th-TH" altLang="th-TH" sz="1400" b="1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สี่เหลี่ยมมุมมน 214"/>
          <p:cNvSpPr/>
          <p:nvPr/>
        </p:nvSpPr>
        <p:spPr>
          <a:xfrm>
            <a:off x="2123728" y="1434042"/>
            <a:ext cx="6624736" cy="3435118"/>
          </a:xfrm>
          <a:prstGeom prst="roundRect">
            <a:avLst/>
          </a:prstGeom>
          <a:solidFill>
            <a:srgbClr val="A73B24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b="1"/>
          </a:p>
        </p:txBody>
      </p:sp>
      <p:cxnSp>
        <p:nvCxnSpPr>
          <p:cNvPr id="184" name="ลูกศรเชื่อมต่อแบบตรง 183"/>
          <p:cNvCxnSpPr/>
          <p:nvPr/>
        </p:nvCxnSpPr>
        <p:spPr>
          <a:xfrm>
            <a:off x="3924300" y="3716338"/>
            <a:ext cx="0" cy="504825"/>
          </a:xfrm>
          <a:prstGeom prst="straightConnector1">
            <a:avLst/>
          </a:prstGeom>
          <a:ln w="1905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61"/>
          <p:cNvSpPr txBox="1">
            <a:spLocks noChangeArrowheads="1"/>
          </p:cNvSpPr>
          <p:nvPr/>
        </p:nvSpPr>
        <p:spPr bwMode="auto">
          <a:xfrm>
            <a:off x="0" y="142852"/>
            <a:ext cx="9144000" cy="70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h-TH" alt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ขั้นตอนการดำเนินงานการประเมินผลข้อเสนอการวิจัยของหน่วยงานภาครัฐที่เสนอของบประมาณประจำปี ตามมติคณะรัฐมนตรี</a:t>
            </a:r>
          </a:p>
          <a:p>
            <a:pPr algn="ctr" eaLnBrk="1" hangingPunct="1"/>
            <a:r>
              <a:rPr lang="th-TH" alt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การจัดทำงบประมาณในลักษณะ</a:t>
            </a:r>
            <a:r>
              <a:rPr lang="th-TH" altLang="th-TH" sz="2000" b="1" dirty="0" err="1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alt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 ประจำปีงบประมาณ</a:t>
            </a:r>
          </a:p>
        </p:txBody>
      </p:sp>
      <p:sp>
        <p:nvSpPr>
          <p:cNvPr id="112" name="TextBox 12"/>
          <p:cNvSpPr txBox="1">
            <a:spLocks noChangeArrowheads="1"/>
          </p:cNvSpPr>
          <p:nvPr/>
        </p:nvSpPr>
        <p:spPr bwMode="auto">
          <a:xfrm>
            <a:off x="5436096" y="1628800"/>
            <a:ext cx="3010761" cy="461665"/>
          </a:xfrm>
          <a:prstGeom prst="rect">
            <a:avLst/>
          </a:prstGeom>
          <a:solidFill>
            <a:srgbClr val="00CC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งบประมาณที่เกี่ยวข้องกับการวิจัย</a:t>
            </a:r>
          </a:p>
        </p:txBody>
      </p:sp>
      <p:sp>
        <p:nvSpPr>
          <p:cNvPr id="114" name="TextBox 12"/>
          <p:cNvSpPr txBox="1">
            <a:spLocks noChangeArrowheads="1"/>
          </p:cNvSpPr>
          <p:nvPr/>
        </p:nvSpPr>
        <p:spPr bwMode="auto">
          <a:xfrm>
            <a:off x="107504" y="3803556"/>
            <a:ext cx="1800200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นายกรัฐมนตรีหรือรองนายกรัฐมนตรี</a:t>
            </a:r>
          </a:p>
          <a:p>
            <a:pPr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34" name="สี่เหลี่ยมผืนผ้า 114"/>
          <p:cNvSpPr>
            <a:spLocks noChangeArrowheads="1"/>
          </p:cNvSpPr>
          <p:nvPr/>
        </p:nvSpPr>
        <p:spPr bwMode="auto">
          <a:xfrm>
            <a:off x="2092325" y="2060575"/>
            <a:ext cx="1758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หนังสือแจ้งหน่วยงานภาครัฐ</a:t>
            </a:r>
          </a:p>
        </p:txBody>
      </p:sp>
      <p:cxnSp>
        <p:nvCxnSpPr>
          <p:cNvPr id="136" name="ตัวเชื่อมต่อตรง 135"/>
          <p:cNvCxnSpPr/>
          <p:nvPr/>
        </p:nvCxnSpPr>
        <p:spPr>
          <a:xfrm>
            <a:off x="4859338" y="1341438"/>
            <a:ext cx="0" cy="503237"/>
          </a:xfrm>
          <a:prstGeom prst="line">
            <a:avLst/>
          </a:prstGeom>
          <a:ln w="28575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2" name="ตัวเชื่อมต่อหักมุม 141"/>
          <p:cNvCxnSpPr/>
          <p:nvPr/>
        </p:nvCxnSpPr>
        <p:spPr>
          <a:xfrm rot="5400000">
            <a:off x="4295776" y="-296863"/>
            <a:ext cx="258762" cy="503396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สี่เหลี่ยมผืนผ้า 145"/>
          <p:cNvSpPr>
            <a:spLocks noChangeArrowheads="1"/>
          </p:cNvSpPr>
          <p:nvPr/>
        </p:nvSpPr>
        <p:spPr bwMode="auto">
          <a:xfrm>
            <a:off x="2627313" y="2420938"/>
            <a:ext cx="4392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th-TH" sz="1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โครงการ/งาน ที่เสนอของบประมาณรายจ่าย, แบบรายงานสรุปงบประมาณจำแนกตามแผน</a:t>
            </a:r>
            <a:r>
              <a:rPr lang="th-TH" altLang="th-TH" sz="1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altLang="th-TH" sz="1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การ, แบบสรุปคำของบประมาณในลักษณะ</a:t>
            </a:r>
            <a:r>
              <a:rPr lang="th-TH" altLang="th-TH" sz="1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altLang="th-TH" sz="1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</a:p>
        </p:txBody>
      </p:sp>
      <p:sp>
        <p:nvSpPr>
          <p:cNvPr id="5138" name="สี่เหลี่ยมผืนผ้า 146"/>
          <p:cNvSpPr>
            <a:spLocks noChangeArrowheads="1"/>
          </p:cNvSpPr>
          <p:nvPr/>
        </p:nvSpPr>
        <p:spPr bwMode="auto">
          <a:xfrm>
            <a:off x="2162175" y="3068638"/>
            <a:ext cx="1762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th-TH" sz="1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ข้อเสนอการวิจัย, </a:t>
            </a:r>
            <a:r>
              <a:rPr lang="th-TH" altLang="th-TH" sz="16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บช</a:t>
            </a:r>
            <a:r>
              <a:rPr lang="th-TH" altLang="th-TH" sz="1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-3, ว-6</a:t>
            </a:r>
          </a:p>
        </p:txBody>
      </p:sp>
      <p:sp>
        <p:nvSpPr>
          <p:cNvPr id="148" name="สี่เหลี่ยมผืนผ้า 147"/>
          <p:cNvSpPr/>
          <p:nvPr/>
        </p:nvSpPr>
        <p:spPr>
          <a:xfrm>
            <a:off x="2656550" y="3501008"/>
            <a:ext cx="2563522" cy="523220"/>
          </a:xfrm>
          <a:prstGeom prst="rect">
            <a:avLst/>
          </a:prstGeom>
          <a:solidFill>
            <a:srgbClr val="00CC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ประเมินข้อเสนอการวิจัย</a:t>
            </a:r>
          </a:p>
        </p:txBody>
      </p:sp>
      <p:sp>
        <p:nvSpPr>
          <p:cNvPr id="149" name="สี่เหลี่ยมผืนผ้า 148"/>
          <p:cNvSpPr/>
          <p:nvPr/>
        </p:nvSpPr>
        <p:spPr>
          <a:xfrm>
            <a:off x="5652120" y="3140968"/>
            <a:ext cx="2736304" cy="954107"/>
          </a:xfrm>
          <a:prstGeom prst="rect">
            <a:avLst/>
          </a:prstGeom>
          <a:solidFill>
            <a:srgbClr val="00C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8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สรุปงบประมาณโครงการ/ งานที่เกี่ยวข้องกับงานวิจัย</a:t>
            </a:r>
          </a:p>
        </p:txBody>
      </p:sp>
      <p:cxnSp>
        <p:nvCxnSpPr>
          <p:cNvPr id="171" name="รูปร่าง 170"/>
          <p:cNvCxnSpPr/>
          <p:nvPr/>
        </p:nvCxnSpPr>
        <p:spPr>
          <a:xfrm>
            <a:off x="1908175" y="2711450"/>
            <a:ext cx="5111750" cy="43021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รูปร่าง 175"/>
          <p:cNvCxnSpPr/>
          <p:nvPr/>
        </p:nvCxnSpPr>
        <p:spPr>
          <a:xfrm>
            <a:off x="1692275" y="3141663"/>
            <a:ext cx="2246313" cy="358775"/>
          </a:xfrm>
          <a:prstGeom prst="bentConnector2">
            <a:avLst/>
          </a:prstGeom>
          <a:ln w="1905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5" name="สี่เหลี่ยมผืนผ้า 184"/>
          <p:cNvSpPr/>
          <p:nvPr/>
        </p:nvSpPr>
        <p:spPr>
          <a:xfrm>
            <a:off x="3059113" y="5075238"/>
            <a:ext cx="5113337" cy="369887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สรุปการจำแนกงบประมาณและการจัดสัดส่วนของงบประมาณตามมติต่างๆ</a:t>
            </a:r>
          </a:p>
        </p:txBody>
      </p:sp>
      <p:sp>
        <p:nvSpPr>
          <p:cNvPr id="187" name="สี่เหลี่ยมผืนผ้า 186"/>
          <p:cNvSpPr/>
          <p:nvPr/>
        </p:nvSpPr>
        <p:spPr>
          <a:xfrm>
            <a:off x="2916238" y="5516563"/>
            <a:ext cx="5472112" cy="647700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คณะกรรมการพิจารณาการจัดทำงบประมาณในลักษณะ</a:t>
            </a:r>
            <a:r>
              <a:rPr lang="th-TH" sz="1800" b="1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การ  </a:t>
            </a:r>
          </a:p>
          <a:p>
            <a:pPr algn="ctr"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เรื่อง การส่งเสริมการวิจัยและพัฒนาพิจารณา งบประมาณในลักษณะ</a:t>
            </a:r>
            <a:r>
              <a:rPr lang="th-TH" sz="1800" b="1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การ </a:t>
            </a:r>
          </a:p>
        </p:txBody>
      </p:sp>
      <p:sp>
        <p:nvSpPr>
          <p:cNvPr id="188" name="สี่เหลี่ยมผืนผ้า 187"/>
          <p:cNvSpPr/>
          <p:nvPr/>
        </p:nvSpPr>
        <p:spPr>
          <a:xfrm>
            <a:off x="3276600" y="6237288"/>
            <a:ext cx="4824413" cy="400050"/>
          </a:xfrm>
          <a:prstGeom prst="rect">
            <a:avLst/>
          </a:prstGeom>
          <a:solidFill>
            <a:srgbClr val="00FFFF"/>
          </a:solidFill>
          <a:ln>
            <a:solidFill>
              <a:srgbClr val="FF66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สรุปผลการพิจารณางบประมาณในลักษณะ</a:t>
            </a:r>
            <a:r>
              <a:rPr lang="th-TH" sz="2000" b="1" dirty="0" err="1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การ</a:t>
            </a:r>
          </a:p>
        </p:txBody>
      </p:sp>
      <p:sp>
        <p:nvSpPr>
          <p:cNvPr id="189" name="TextBox 12"/>
          <p:cNvSpPr txBox="1">
            <a:spLocks noChangeArrowheads="1"/>
          </p:cNvSpPr>
          <p:nvPr/>
        </p:nvSpPr>
        <p:spPr bwMode="auto">
          <a:xfrm>
            <a:off x="107504" y="5589240"/>
            <a:ext cx="1763688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สำนักงบประมาณ</a:t>
            </a:r>
          </a:p>
        </p:txBody>
      </p:sp>
      <p:cxnSp>
        <p:nvCxnSpPr>
          <p:cNvPr id="196" name="ลูกศรเชื่อมต่อแบบตรง 195"/>
          <p:cNvCxnSpPr/>
          <p:nvPr/>
        </p:nvCxnSpPr>
        <p:spPr>
          <a:xfrm flipH="1">
            <a:off x="1908175" y="4437063"/>
            <a:ext cx="5762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ลูกศรเชื่อมต่อแบบตรง 199"/>
          <p:cNvCxnSpPr/>
          <p:nvPr/>
        </p:nvCxnSpPr>
        <p:spPr>
          <a:xfrm flipH="1">
            <a:off x="1835150" y="5805488"/>
            <a:ext cx="3603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ลูกศรเชื่อมต่อแบบตรง 200"/>
          <p:cNvCxnSpPr/>
          <p:nvPr/>
        </p:nvCxnSpPr>
        <p:spPr>
          <a:xfrm flipH="1">
            <a:off x="1908175" y="3429000"/>
            <a:ext cx="28733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ตัวเชื่อมต่อตรง 202"/>
          <p:cNvCxnSpPr/>
          <p:nvPr/>
        </p:nvCxnSpPr>
        <p:spPr>
          <a:xfrm>
            <a:off x="2195513" y="3429000"/>
            <a:ext cx="0" cy="23764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รูปร่าง 204"/>
          <p:cNvCxnSpPr>
            <a:stCxn id="188" idx="1"/>
          </p:cNvCxnSpPr>
          <p:nvPr/>
        </p:nvCxnSpPr>
        <p:spPr>
          <a:xfrm rot="10800000">
            <a:off x="989013" y="6051550"/>
            <a:ext cx="2287587" cy="385763"/>
          </a:xfrm>
          <a:prstGeom prst="bentConnector2">
            <a:avLst/>
          </a:prstGeom>
          <a:ln w="19050"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ตัวเชื่อมต่อหักมุม 208"/>
          <p:cNvCxnSpPr>
            <a:stCxn id="187" idx="3"/>
            <a:endCxn id="188" idx="3"/>
          </p:cNvCxnSpPr>
          <p:nvPr/>
        </p:nvCxnSpPr>
        <p:spPr>
          <a:xfrm flipH="1">
            <a:off x="8101013" y="5840413"/>
            <a:ext cx="287337" cy="596900"/>
          </a:xfrm>
          <a:prstGeom prst="bentConnector3">
            <a:avLst>
              <a:gd name="adj1" fmla="val -79366"/>
            </a:avLst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2"/>
          <p:cNvSpPr txBox="1">
            <a:spLocks noChangeArrowheads="1"/>
          </p:cNvSpPr>
          <p:nvPr/>
        </p:nvSpPr>
        <p:spPr bwMode="auto">
          <a:xfrm>
            <a:off x="683568" y="817548"/>
            <a:ext cx="7992888" cy="523220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งบประมาณในลักษณะ</a:t>
            </a:r>
            <a:r>
              <a:rPr lang="th-TH" sz="28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2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การด้านการส่งเสริมการวิจัยและพัฒนา</a:t>
            </a:r>
          </a:p>
        </p:txBody>
      </p:sp>
      <p:cxnSp>
        <p:nvCxnSpPr>
          <p:cNvPr id="228" name="ตัวเชื่อมต่อหักมุม 227"/>
          <p:cNvCxnSpPr>
            <a:endCxn id="185" idx="3"/>
          </p:cNvCxnSpPr>
          <p:nvPr/>
        </p:nvCxnSpPr>
        <p:spPr>
          <a:xfrm flipH="1">
            <a:off x="8172450" y="3151188"/>
            <a:ext cx="576263" cy="2109787"/>
          </a:xfrm>
          <a:prstGeom prst="bentConnector3">
            <a:avLst>
              <a:gd name="adj1" fmla="val -39683"/>
            </a:avLst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ตัวเชื่อมต่อหักมุม 231"/>
          <p:cNvCxnSpPr>
            <a:stCxn id="185" idx="1"/>
            <a:endCxn id="187" idx="1"/>
          </p:cNvCxnSpPr>
          <p:nvPr/>
        </p:nvCxnSpPr>
        <p:spPr>
          <a:xfrm rot="10800000" flipV="1">
            <a:off x="2916238" y="5260975"/>
            <a:ext cx="142875" cy="579438"/>
          </a:xfrm>
          <a:prstGeom prst="bentConnector3">
            <a:avLst>
              <a:gd name="adj1" fmla="val 258732"/>
            </a:avLst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ตัวเชื่อมต่อตรง 233"/>
          <p:cNvCxnSpPr/>
          <p:nvPr/>
        </p:nvCxnSpPr>
        <p:spPr>
          <a:xfrm>
            <a:off x="3924300" y="1844675"/>
            <a:ext cx="0" cy="504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2"/>
          <p:cNvSpPr txBox="1">
            <a:spLocks noChangeArrowheads="1"/>
          </p:cNvSpPr>
          <p:nvPr/>
        </p:nvSpPr>
        <p:spPr bwMode="auto">
          <a:xfrm>
            <a:off x="3563888" y="1628800"/>
            <a:ext cx="774571" cy="461665"/>
          </a:xfrm>
          <a:prstGeom prst="rect">
            <a:avLst/>
          </a:prstGeom>
          <a:solidFill>
            <a:srgbClr val="00CC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งบวิจัย</a:t>
            </a:r>
          </a:p>
        </p:txBody>
      </p:sp>
      <p:sp>
        <p:nvSpPr>
          <p:cNvPr id="157" name="สี่เหลี่ยมผืนผ้า 156"/>
          <p:cNvSpPr/>
          <p:nvPr/>
        </p:nvSpPr>
        <p:spPr>
          <a:xfrm>
            <a:off x="2411760" y="4221088"/>
            <a:ext cx="3230372" cy="461665"/>
          </a:xfrm>
          <a:prstGeom prst="rect">
            <a:avLst/>
          </a:prstGeom>
          <a:solidFill>
            <a:srgbClr val="00C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สรุปผลการประเมิน ข้อเสนอการวิจัย</a:t>
            </a:r>
          </a:p>
        </p:txBody>
      </p:sp>
      <p:sp>
        <p:nvSpPr>
          <p:cNvPr id="113" name="TextBox 12"/>
          <p:cNvSpPr txBox="1">
            <a:spLocks noChangeArrowheads="1"/>
          </p:cNvSpPr>
          <p:nvPr/>
        </p:nvSpPr>
        <p:spPr bwMode="auto">
          <a:xfrm>
            <a:off x="107504" y="1726937"/>
            <a:ext cx="1800200" cy="196977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r>
              <a:rPr lang="th-TH" sz="25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หน่วยงานภาครัฐ</a:t>
            </a:r>
          </a:p>
          <a:p>
            <a:pPr>
              <a:defRPr/>
            </a:pPr>
            <a:endParaRPr lang="th-TH" sz="2500" b="1" dirty="0">
              <a:latin typeface="TH SarabunPSK" pitchFamily="34" charset="-34"/>
              <a:cs typeface="TH SarabunPSK" pitchFamily="34" charset="-34"/>
            </a:endParaRPr>
          </a:p>
          <a:p>
            <a:pPr>
              <a:defRPr/>
            </a:pP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30" name="ลูกศรเชื่อมต่อแบบตรง 129"/>
          <p:cNvCxnSpPr/>
          <p:nvPr/>
        </p:nvCxnSpPr>
        <p:spPr>
          <a:xfrm>
            <a:off x="4356100" y="1844675"/>
            <a:ext cx="1008063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D:\ETC\อื่นๆ 4\Logo NRCT (ใหม่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643446"/>
            <a:ext cx="1223962" cy="174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สี่เหลี่ยมผืนผ้า 17"/>
          <p:cNvSpPr/>
          <p:nvPr/>
        </p:nvSpPr>
        <p:spPr>
          <a:xfrm>
            <a:off x="684213" y="3573463"/>
            <a:ext cx="7704137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endParaRPr lang="th-TH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endParaRPr lang="th-TH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ฝ่ายส่งเสริมและขับเคลื่อนมาตรฐานการวิจัย (สม.) </a:t>
            </a:r>
            <a:b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กองมาตรฐานการวิจัย (</a:t>
            </a:r>
            <a:r>
              <a:rPr lang="th-TH" sz="1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กมว.</a:t>
            </a: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สำนักงานคณะกรรมการวิจัยแห่งชาติ (</a:t>
            </a:r>
            <a:r>
              <a:rPr lang="th-TH" sz="1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วช.</a:t>
            </a: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โทร </a:t>
            </a: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0-2561-2445</a:t>
            </a: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ต่อ </a:t>
            </a: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467</a:t>
            </a:r>
            <a:r>
              <a:rPr lang="th-TH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โทรสาร </a:t>
            </a: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0-2940-6501</a:t>
            </a:r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fr-CA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endParaRPr lang="th-TH" sz="2400" b="1" kern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defRPr/>
            </a:pPr>
            <a:endParaRPr lang="th-TH" sz="2400" b="1" kern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36512" y="6488668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196752"/>
            <a:ext cx="6199336" cy="29523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2205038" y="377825"/>
            <a:ext cx="4511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th-TH" altLang="th-TH" sz="5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การประเมินผลการวิจัย</a:t>
            </a:r>
          </a:p>
        </p:txBody>
      </p:sp>
      <p:grpSp>
        <p:nvGrpSpPr>
          <p:cNvPr id="10244" name="กลุ่ม 69"/>
          <p:cNvGrpSpPr>
            <a:grpSpLocks/>
          </p:cNvGrpSpPr>
          <p:nvPr/>
        </p:nvGrpSpPr>
        <p:grpSpPr bwMode="auto">
          <a:xfrm>
            <a:off x="457200" y="1989138"/>
            <a:ext cx="8218488" cy="1295400"/>
            <a:chOff x="457200" y="1628775"/>
            <a:chExt cx="8218488" cy="1296169"/>
          </a:xfrm>
        </p:grpSpPr>
        <p:sp>
          <p:nvSpPr>
            <p:cNvPr id="10256" name="ตัวยึดเนื้อหา 2"/>
            <p:cNvSpPr txBox="1">
              <a:spLocks/>
            </p:cNvSpPr>
            <p:nvPr/>
          </p:nvSpPr>
          <p:spPr bwMode="auto">
            <a:xfrm>
              <a:off x="457200" y="1628775"/>
              <a:ext cx="8218488" cy="1296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</a:pPr>
              <a:r>
                <a:rPr lang="th-TH" altLang="th-TH" sz="3400" b="1" dirty="0">
                  <a:solidFill>
                    <a:srgbClr val="0070C0"/>
                  </a:solidFill>
                  <a:latin typeface="TH SarabunPSK" pitchFamily="34" charset="-34"/>
                  <a:cs typeface="TH SarabunPSK" pitchFamily="34" charset="-34"/>
                </a:rPr>
                <a:t>       </a:t>
              </a:r>
              <a:r>
                <a:rPr lang="th-TH" altLang="th-TH" sz="3400" b="1" dirty="0">
                  <a:solidFill>
                    <a:srgbClr val="002060"/>
                  </a:solidFill>
                  <a:latin typeface="TH SarabunPSK" pitchFamily="34" charset="-34"/>
                  <a:cs typeface="TH SarabunPSK" pitchFamily="34" charset="-34"/>
                </a:rPr>
                <a:t>เป็นส่วนหนึ่งของระบบการบริหารจัดการวิจัย</a:t>
              </a:r>
            </a:p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</a:pPr>
              <a:r>
                <a:rPr lang="th-TH" altLang="th-TH" sz="3400" b="1" dirty="0">
                  <a:solidFill>
                    <a:srgbClr val="002060"/>
                  </a:solidFill>
                  <a:latin typeface="TH SarabunPSK" pitchFamily="34" charset="-34"/>
                  <a:cs typeface="TH SarabunPSK" pitchFamily="34" charset="-34"/>
                </a:rPr>
                <a:t>       เป็นเครื่องมือที่สำคัญในการพัฒนาการวิจัย</a:t>
              </a:r>
            </a:p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</a:pPr>
              <a:endParaRPr lang="en-US" altLang="th-TH" sz="34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67" name="ลูกศรขวา 66"/>
            <p:cNvSpPr/>
            <p:nvPr/>
          </p:nvSpPr>
          <p:spPr>
            <a:xfrm>
              <a:off x="827088" y="1916283"/>
              <a:ext cx="288925" cy="216028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68" name="ลูกศรขวา 67"/>
            <p:cNvSpPr/>
            <p:nvPr/>
          </p:nvSpPr>
          <p:spPr>
            <a:xfrm>
              <a:off x="827088" y="2421407"/>
              <a:ext cx="288925" cy="216028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357158" y="1428736"/>
            <a:ext cx="8524473" cy="151216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thaiDist" eaLnBrk="1" hangingPunct="1">
              <a:defRPr/>
            </a:pPr>
            <a:r>
              <a:rPr lang="th-TH" sz="3600" b="1" dirty="0">
                <a:solidFill>
                  <a:srgbClr val="7030A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     </a:t>
            </a: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ea typeface="+mj-ea"/>
                <a:cs typeface="TH SarabunPSK" pitchFamily="34" charset="-34"/>
              </a:rPr>
              <a:t>สำนักงานคณะกรรมการวิจัยแห่งชาติ (วช.) ดำเนินการติดตามและประเมินผลการวิจัยอย่างเป็นระบบครบวงจร </a:t>
            </a:r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714348" y="2786058"/>
            <a:ext cx="8221663" cy="35179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1.  ระบบประเมินข้อเสนอการวิจัย</a:t>
            </a:r>
            <a:endParaRPr lang="en-US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en-US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(Proposal assessment, PA)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2.  ระบบดำเนินการและติดตามงานวิจัย</a:t>
            </a:r>
          </a:p>
          <a:p>
            <a:pPr lvl="1" eaLnBrk="1" hangingPunct="1">
              <a:spcBef>
                <a:spcPts val="400"/>
              </a:spcBef>
              <a:buClr>
                <a:schemeClr val="accent1"/>
              </a:buClr>
              <a:buSzPct val="100000"/>
              <a:defRPr/>
            </a:pP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(Ongoing &amp; monitoring)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3.  ระบบประเมินผลงานวิจัย</a:t>
            </a:r>
          </a:p>
          <a:p>
            <a:pPr eaLnBrk="1" hangingPunct="1">
              <a:spcBef>
                <a:spcPts val="400"/>
              </a:spcBef>
              <a:buClr>
                <a:schemeClr val="accent1"/>
              </a:buClr>
              <a:buSzPct val="65000"/>
              <a:defRPr/>
            </a:pPr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Research evaluation)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5000"/>
              <a:buFont typeface="Wingdings 3" pitchFamily="18" charset="2"/>
              <a:buChar char=""/>
              <a:defRPr/>
            </a:pPr>
            <a:endParaRPr lang="th-TH" b="1" dirty="0">
              <a:solidFill>
                <a:schemeClr val="tx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2205038" y="377825"/>
            <a:ext cx="4511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th-TH" altLang="th-TH" sz="5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การประเมินผลการวิจัย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214282" y="714356"/>
            <a:ext cx="8568952" cy="3429024"/>
          </a:xfrm>
          <a:prstGeom prst="rect">
            <a:avLst/>
          </a:prstGeom>
          <a:noFill/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th-TH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การ</a:t>
            </a:r>
            <a:r>
              <a:rPr lang="th-TH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ประเมินผลข้อเสนอการ</a:t>
            </a:r>
            <a:r>
              <a:rPr lang="th-TH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วิจัย</a:t>
            </a:r>
          </a:p>
          <a:p>
            <a:pPr algn="ctr" eaLnBrk="1" hangingPunct="1"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ของหน่วยงานภาครัฐที่เสนอของบประมาณประจำปี ตามมติคณะรัฐมนตรี</a:t>
            </a:r>
          </a:p>
          <a:p>
            <a:pPr algn="ctr" eaLnBrk="1" hangingPunct="1">
              <a:defRPr/>
            </a:pPr>
            <a:endParaRPr lang="th-TH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1208088" y="377825"/>
            <a:ext cx="6505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th-TH" altLang="th-TH" sz="5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ทิศทางการให้ทุนสนับสนุนทุนวิจัย</a:t>
            </a:r>
          </a:p>
        </p:txBody>
      </p:sp>
      <p:grpSp>
        <p:nvGrpSpPr>
          <p:cNvPr id="2" name="กลุ่ม 69"/>
          <p:cNvGrpSpPr>
            <a:grpSpLocks/>
          </p:cNvGrpSpPr>
          <p:nvPr/>
        </p:nvGrpSpPr>
        <p:grpSpPr bwMode="auto">
          <a:xfrm>
            <a:off x="457200" y="1628775"/>
            <a:ext cx="8218488" cy="1655763"/>
            <a:chOff x="457200" y="1268223"/>
            <a:chExt cx="8218488" cy="1656721"/>
          </a:xfrm>
        </p:grpSpPr>
        <p:sp>
          <p:nvSpPr>
            <p:cNvPr id="6162" name="ตัวยึดเนื้อหา 2"/>
            <p:cNvSpPr txBox="1">
              <a:spLocks/>
            </p:cNvSpPr>
            <p:nvPr/>
          </p:nvSpPr>
          <p:spPr bwMode="auto">
            <a:xfrm>
              <a:off x="457200" y="1268223"/>
              <a:ext cx="8218488" cy="1656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</a:pPr>
              <a:r>
                <a:rPr lang="th-TH" sz="3400" b="1" dirty="0">
                  <a:solidFill>
                    <a:srgbClr val="002060"/>
                  </a:solidFill>
                  <a:latin typeface="TH SarabunPSK" pitchFamily="34" charset="-34"/>
                  <a:cs typeface="TH SarabunPSK" pitchFamily="34" charset="-34"/>
                </a:rPr>
                <a:t>       แนวความคิดใหม่และสร้างสรรค์</a:t>
              </a:r>
            </a:p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</a:pPr>
              <a:r>
                <a:rPr lang="th-TH" sz="3400" b="1" dirty="0">
                  <a:solidFill>
                    <a:srgbClr val="002060"/>
                  </a:solidFill>
                  <a:latin typeface="TH SarabunPSK" pitchFamily="34" charset="-34"/>
                  <a:cs typeface="TH SarabunPSK" pitchFamily="34" charset="-34"/>
                </a:rPr>
                <a:t>       ความต้องการของผู้ใช้ประโยชน์</a:t>
              </a:r>
            </a:p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</a:pPr>
              <a:r>
                <a:rPr lang="th-TH" sz="3400" b="1" dirty="0">
                  <a:solidFill>
                    <a:srgbClr val="002060"/>
                  </a:solidFill>
                  <a:latin typeface="TH SarabunPSK" pitchFamily="34" charset="-34"/>
                  <a:cs typeface="TH SarabunPSK" pitchFamily="34" charset="-34"/>
                </a:rPr>
                <a:t>       บริบทการเปลี่ยนแปลงและแนวโน้มในอนาคต</a:t>
              </a:r>
            </a:p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</a:pPr>
              <a:endParaRPr lang="en-US" sz="3400" b="1" dirty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8" name="ลูกศรขวา 7"/>
            <p:cNvSpPr/>
            <p:nvPr/>
          </p:nvSpPr>
          <p:spPr>
            <a:xfrm>
              <a:off x="827088" y="2132323"/>
              <a:ext cx="288925" cy="216025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sp>
          <p:nvSpPr>
            <p:cNvPr id="9" name="ลูกศรขวา 8"/>
            <p:cNvSpPr/>
            <p:nvPr/>
          </p:nvSpPr>
          <p:spPr>
            <a:xfrm>
              <a:off x="827088" y="2637440"/>
              <a:ext cx="288925" cy="216025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</p:grpSp>
      <p:sp>
        <p:nvSpPr>
          <p:cNvPr id="6160" name="ตัวยึดเนื้อหา 2"/>
          <p:cNvSpPr txBox="1">
            <a:spLocks/>
          </p:cNvSpPr>
          <p:nvPr/>
        </p:nvSpPr>
        <p:spPr bwMode="auto">
          <a:xfrm>
            <a:off x="1103313" y="3429000"/>
            <a:ext cx="822166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สังคม </a:t>
            </a:r>
            <a:r>
              <a:rPr lang="en-US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	: </a:t>
            </a:r>
            <a:r>
              <a:rPr lang="th-TH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 การเข้าสู่สังคมผู้สูงอายุ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เศรษฐกิจ </a:t>
            </a:r>
            <a:r>
              <a:rPr lang="en-US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:  AEC (ASEAN Economic Community)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สิ่งแวดล้อม </a:t>
            </a:r>
            <a:r>
              <a:rPr lang="en-US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: </a:t>
            </a:r>
            <a:r>
              <a:rPr lang="th-TH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 การเปลี่ยนแปลงสภาพภูมิอากาศโลก, ภาวะโลกร้อน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5000"/>
            </a:pPr>
            <a:r>
              <a:rPr lang="th-TH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เทคโนโลยี </a:t>
            </a:r>
            <a:r>
              <a:rPr lang="en-US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	: </a:t>
            </a:r>
            <a:r>
              <a:rPr lang="th-TH" sz="28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 ความก้าวหน้าของเทคโนโลยีและนวัตกรรม</a:t>
            </a:r>
          </a:p>
        </p:txBody>
      </p:sp>
      <p:sp>
        <p:nvSpPr>
          <p:cNvPr id="15" name="ลูกศรขวา 14"/>
          <p:cNvSpPr/>
          <p:nvPr/>
        </p:nvSpPr>
        <p:spPr bwMode="auto">
          <a:xfrm>
            <a:off x="827088" y="1917700"/>
            <a:ext cx="288925" cy="2159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7715272" y="648866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grpSp>
        <p:nvGrpSpPr>
          <p:cNvPr id="2" name="กลุ่ม 14"/>
          <p:cNvGrpSpPr>
            <a:grpSpLocks/>
          </p:cNvGrpSpPr>
          <p:nvPr/>
        </p:nvGrpSpPr>
        <p:grpSpPr bwMode="auto">
          <a:xfrm>
            <a:off x="250825" y="620713"/>
            <a:ext cx="8713788" cy="2663825"/>
            <a:chOff x="251520" y="404664"/>
            <a:chExt cx="8712968" cy="2663630"/>
          </a:xfrm>
        </p:grpSpPr>
        <p:sp>
          <p:nvSpPr>
            <p:cNvPr id="4112" name="ตัวยึดเนื้อหา 2"/>
            <p:cNvSpPr txBox="1">
              <a:spLocks/>
            </p:cNvSpPr>
            <p:nvPr/>
          </p:nvSpPr>
          <p:spPr bwMode="auto">
            <a:xfrm>
              <a:off x="251520" y="404664"/>
              <a:ext cx="8712968" cy="1295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00050" indent="-400050" algn="thaiDist" eaLnBrk="1" hangingPunct="1">
                <a:defRPr/>
              </a:pPr>
              <a:r>
                <a:rPr lang="th-TH" sz="36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</a:t>
              </a:r>
              <a:r>
                <a:rPr lang="th-TH" sz="3600" b="1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ยุทธศาสตร์การพัฒนาประเทศตามแผนพัฒนาเศรษฐกิจและสังคมแห่งชาติ</a:t>
              </a:r>
            </a:p>
            <a:p>
              <a:pPr marL="400050" indent="-400050" algn="thaiDist" eaLnBrk="1" hangingPunct="1">
                <a:defRPr/>
              </a:pPr>
              <a:r>
                <a:rPr lang="th-TH" sz="3600" b="1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นโยบายและยุทธศาสตร์การวิจัยของชาติ</a:t>
              </a:r>
            </a:p>
            <a:p>
              <a:pPr marL="400050" indent="-400050" algn="thaiDist" eaLnBrk="1" hangingPunct="1">
                <a:defRPr/>
              </a:pPr>
              <a:r>
                <a:rPr lang="th-TH" sz="3600" b="1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ยุทธศาสตร์การวิจัยของชาติรายประเด็น</a:t>
              </a:r>
            </a:p>
            <a:p>
              <a:pPr marL="400050" indent="-400050" algn="thaiDist" eaLnBrk="1" hangingPunct="1">
                <a:defRPr/>
              </a:pPr>
              <a:r>
                <a:rPr lang="th-TH" sz="3600" b="1" dirty="0">
                  <a:solidFill>
                    <a:srgbClr val="00206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ยุทธศาสตร์ประเทศ</a:t>
              </a:r>
            </a:p>
            <a:p>
              <a:pPr marL="400050" indent="-400050" algn="thaiDist" eaLnBrk="1" hangingPunct="1">
                <a:defRPr/>
              </a:pPr>
              <a:endParaRPr lang="th-TH" sz="12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endParaRPr>
            </a:p>
            <a:p>
              <a:pPr marL="400050" indent="-400050" algn="thaiDist" eaLnBrk="1" hangingPunct="1">
                <a:defRPr/>
              </a:pPr>
              <a:r>
                <a:rPr lang="th-TH" sz="2000" b="1" dirty="0">
                  <a:solidFill>
                    <a:srgbClr val="000000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	</a:t>
              </a:r>
              <a:r>
                <a:rPr lang="th-TH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1. การเพิ่มขีดความสามารถในการแข่งขันของประเทศ เพื่อหลุดพ้นจากประเทศรายได้ปานกลาง </a:t>
              </a:r>
            </a:p>
            <a:p>
              <a:pPr marL="400050" indent="-400050" algn="thaiDist" eaLnBrk="1" hangingPunct="1">
                <a:defRPr/>
              </a:pPr>
              <a:r>
                <a:rPr lang="th-TH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	    (</a:t>
              </a:r>
              <a:r>
                <a:rPr lang="en-US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Growth&amp; Competitiveness)</a:t>
              </a:r>
            </a:p>
            <a:p>
              <a:pPr eaLnBrk="1" hangingPunct="1">
                <a:defRPr/>
              </a:pPr>
              <a:r>
                <a:rPr lang="en-US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2. </a:t>
              </a:r>
              <a:r>
                <a:rPr lang="th-TH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การลดความเหลื่อมล้ำ (</a:t>
              </a:r>
              <a:r>
                <a:rPr lang="en-US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Inclusive Growth)</a:t>
              </a:r>
            </a:p>
            <a:p>
              <a:pPr eaLnBrk="1" hangingPunct="1">
                <a:defRPr/>
              </a:pPr>
              <a:r>
                <a:rPr lang="en-US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3. </a:t>
              </a:r>
              <a:r>
                <a:rPr lang="th-TH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การเติบโตที่เป็นมิตรต่อสิ่งแวดล้อม (</a:t>
              </a:r>
              <a:r>
                <a:rPr lang="en-US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Green Growth)</a:t>
              </a:r>
            </a:p>
            <a:p>
              <a:pPr eaLnBrk="1" hangingPunct="1">
                <a:defRPr/>
              </a:pPr>
              <a:r>
                <a:rPr lang="en-US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	4. </a:t>
              </a:r>
              <a:r>
                <a:rPr lang="th-TH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การสร้างความสมดุลและปรับระบบบริหารจัดการภาครัฐ (</a:t>
              </a:r>
              <a:r>
                <a:rPr lang="en-US" sz="2400" b="1" dirty="0">
                  <a:solidFill>
                    <a:srgbClr val="0066FF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Internal Process)</a:t>
              </a:r>
            </a:p>
            <a:p>
              <a:pPr algn="thaiDist" eaLnBrk="1" hangingPunct="1">
                <a:spcBef>
                  <a:spcPts val="400"/>
                </a:spcBef>
                <a:buClr>
                  <a:schemeClr val="accent1"/>
                </a:buClr>
                <a:buSzPct val="65000"/>
                <a:defRPr/>
              </a:pPr>
              <a:endPara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endParaRPr>
            </a:p>
          </p:txBody>
        </p:sp>
        <p:sp>
          <p:nvSpPr>
            <p:cNvPr id="67" name="ลูกศรขวา 66"/>
            <p:cNvSpPr/>
            <p:nvPr/>
          </p:nvSpPr>
          <p:spPr bwMode="auto">
            <a:xfrm>
              <a:off x="327713" y="691980"/>
              <a:ext cx="306359" cy="215884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2400"/>
            </a:p>
          </p:txBody>
        </p:sp>
        <p:sp>
          <p:nvSpPr>
            <p:cNvPr id="68" name="ลูกศรขวา 67"/>
            <p:cNvSpPr/>
            <p:nvPr/>
          </p:nvSpPr>
          <p:spPr bwMode="auto">
            <a:xfrm>
              <a:off x="322951" y="1772989"/>
              <a:ext cx="306358" cy="215884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2400"/>
            </a:p>
          </p:txBody>
        </p:sp>
        <p:sp>
          <p:nvSpPr>
            <p:cNvPr id="13" name="ลูกศรขวา 12"/>
            <p:cNvSpPr/>
            <p:nvPr/>
          </p:nvSpPr>
          <p:spPr bwMode="auto">
            <a:xfrm>
              <a:off x="305490" y="2349209"/>
              <a:ext cx="306359" cy="215884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2400"/>
            </a:p>
          </p:txBody>
        </p:sp>
        <p:sp>
          <p:nvSpPr>
            <p:cNvPr id="14" name="ลูกศรขวา 13"/>
            <p:cNvSpPr/>
            <p:nvPr/>
          </p:nvSpPr>
          <p:spPr bwMode="auto">
            <a:xfrm>
              <a:off x="322951" y="2852410"/>
              <a:ext cx="306358" cy="215884"/>
            </a:xfrm>
            <a:prstGeom prst="rightArrow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th-TH" sz="24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21515" y="6490915"/>
            <a:ext cx="9180512" cy="369332"/>
          </a:xfrm>
          <a:prstGeom prst="rect">
            <a:avLst/>
          </a:prstGeom>
          <a:solidFill>
            <a:srgbClr val="A73B24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alt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การประเมินผลข้อเสนอการวิจัยของหน่วยงานภาครัฐ					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00113" y="549275"/>
            <a:ext cx="8229600" cy="5432425"/>
          </a:xfrm>
        </p:spPr>
        <p:txBody>
          <a:bodyPr/>
          <a:lstStyle/>
          <a:p>
            <a:pPr marL="514350" indent="-514350" algn="thaiDist" eaLnBrk="1" hangingPunct="1">
              <a:buFont typeface="Arial" pitchFamily="34" charset="0"/>
              <a:buNone/>
              <a:defRPr/>
            </a:pPr>
            <a:r>
              <a:rPr lang="th-TH" sz="44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itchFamily="34" charset="-34"/>
              </a:rPr>
              <a:t>นโยบาย/เป้าหมายของรัฐบาล</a:t>
            </a:r>
          </a:p>
          <a:p>
            <a:pPr algn="thaiDist" eaLnBrk="1" hangingPunct="1"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ระเบียบวาระแห่งชาติ</a:t>
            </a:r>
          </a:p>
          <a:p>
            <a:pPr algn="thaiDist" eaLnBrk="1" hangingPunct="1"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โครงการท้าทายไทย</a:t>
            </a:r>
          </a:p>
          <a:p>
            <a:pPr algn="thaiDist" eaLnBrk="1" hangingPunct="1">
              <a:defRPr/>
            </a:pPr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 เรื่องใหญ่ที่เป็นปัญหาในการพัฒนา</a:t>
            </a:r>
          </a:p>
          <a:p>
            <a:pPr algn="thaiDist" eaLnBrk="1" hangingPunct="1">
              <a:defRPr/>
            </a:pPr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เรื่องที่มีอุปสรรคหลัก </a:t>
            </a:r>
            <a:r>
              <a:rPr lang="en-US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(Major roadblock) </a:t>
            </a:r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ที่ขัดขวางการแก้ปัญหา</a:t>
            </a:r>
          </a:p>
          <a:p>
            <a:pPr algn="thaiDist" eaLnBrk="1" hangingPunct="1">
              <a:defRPr/>
            </a:pPr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สามารถตอบการท้าทายได้ด้วยการวิจัยและพัฒนา</a:t>
            </a:r>
          </a:p>
          <a:p>
            <a:pPr algn="thaiDist" eaLnBrk="1" hangingPunct="1"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itchFamily="34" charset="-34"/>
              </a:rPr>
              <a:t>นโยบายรัฐบาล</a:t>
            </a:r>
          </a:p>
          <a:p>
            <a:pPr algn="thaiDist" eaLnBrk="1" hangingPunct="1">
              <a:buFont typeface="Arial" pitchFamily="34" charset="0"/>
              <a:buNone/>
              <a:defRPr/>
            </a:pPr>
            <a:r>
              <a:rPr lang="th-TH" sz="3600" b="1" dirty="0" smtClean="0">
                <a:solidFill>
                  <a:srgbClr val="002060"/>
                </a:solidFill>
                <a:latin typeface="TH SarabunPSK" panose="020B0500040200020003" pitchFamily="34" charset="-34"/>
                <a:cs typeface="TH SarabunPSK" pitchFamily="34" charset="-34"/>
              </a:rPr>
              <a:t>ยุทธศาสตร์การวิจัยของหน่วยงาน</a:t>
            </a:r>
          </a:p>
          <a:p>
            <a:pPr>
              <a:defRPr/>
            </a:pPr>
            <a:endParaRPr lang="th-TH" dirty="0"/>
          </a:p>
        </p:txBody>
      </p:sp>
      <p:sp>
        <p:nvSpPr>
          <p:cNvPr id="10" name="ลูกศรขวา 9"/>
          <p:cNvSpPr/>
          <p:nvPr/>
        </p:nvSpPr>
        <p:spPr bwMode="auto">
          <a:xfrm>
            <a:off x="539750" y="909638"/>
            <a:ext cx="288925" cy="2159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1" name="ลูกศรขวา 10"/>
          <p:cNvSpPr/>
          <p:nvPr/>
        </p:nvSpPr>
        <p:spPr bwMode="auto">
          <a:xfrm>
            <a:off x="571472" y="4286256"/>
            <a:ext cx="288925" cy="215900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7786710" y="648866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27 สิงหาคม 2558</a:t>
            </a: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rinthian columns design template">
  <a:themeElements>
    <a:clrScheme name="ชุดรูปแบบของ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ชุดรูปแบบของ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ชุดรูปแบบของ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เสมอภาค">
  <a:themeElements>
    <a:clrScheme name="กำหนดเอง 2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A73B24"/>
      </a:accent1>
      <a:accent2>
        <a:srgbClr val="002D89"/>
      </a:accent2>
      <a:accent3>
        <a:srgbClr val="00B050"/>
      </a:accent3>
      <a:accent4>
        <a:srgbClr val="000000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txDef>
      <a:spPr bwMode="auto">
        <a:solidFill>
          <a:srgbClr val="A73B24"/>
        </a:solidFill>
        <a:ln>
          <a:headEnd/>
          <a:tailEnd/>
        </a:ln>
      </a:spPr>
      <a:bodyPr>
        <a:spAutoFit/>
      </a:bodyPr>
      <a:lstStyle>
        <a:defPPr eaLnBrk="1" hangingPunct="1">
          <a:defRPr sz="1800" b="1" dirty="0">
            <a:solidFill>
              <a:srgbClr val="002060"/>
            </a:solidFill>
            <a:latin typeface="TH SarabunPSK" pitchFamily="34" charset="-34"/>
            <a:cs typeface="TH SarabunPSK" pitchFamily="34" charset="-34"/>
          </a:defRPr>
        </a:defPPr>
      </a:lstStyle>
      <a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a:style>
    </a:txDef>
  </a:objectDefaults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26352</TotalTime>
  <Words>1832</Words>
  <Application>Microsoft Office PowerPoint</Application>
  <PresentationFormat>On-screen Show (4:3)</PresentationFormat>
  <Paragraphs>368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2</vt:i4>
      </vt:variant>
    </vt:vector>
  </HeadingPairs>
  <TitlesOfParts>
    <vt:vector size="45" baseType="lpstr">
      <vt:lpstr>Angsana New</vt:lpstr>
      <vt:lpstr>Arial</vt:lpstr>
      <vt:lpstr>Calibri</vt:lpstr>
      <vt:lpstr>EucrosiaUPC</vt:lpstr>
      <vt:lpstr>Franklin Gothic Book</vt:lpstr>
      <vt:lpstr>LilyUPC</vt:lpstr>
      <vt:lpstr>Palatino Linotype</vt:lpstr>
      <vt:lpstr>Perpetua</vt:lpstr>
      <vt:lpstr>TH SarabunPSK</vt:lpstr>
      <vt:lpstr>Wingdings 2</vt:lpstr>
      <vt:lpstr>Wingdings 3</vt:lpstr>
      <vt:lpstr>Corinthian columns design template</vt:lpstr>
      <vt:lpstr>เสมอภาค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สรุปผลการประเมินผลข้อเสนอการวิจัยที่เสนอของบประมาณประจำปี พ.ศ.2557</vt:lpstr>
      <vt:lpstr>สรุปผลการประเมินผลข้อเสนอการวิจัยที่เสนอของบประมาณประจำปี พ.ศ.2558</vt:lpstr>
      <vt:lpstr>สรุปผลการประเมินผลข้อเสนอการวิจัยที่เสนอของบประมาณประจำปี พ.ศ.2559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การนำเสนอที่กำหนดเอง1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ไม่มีชื่อเรื่องภาพนิ่ง</dc:title>
  <dc:creator>sp</dc:creator>
  <cp:lastModifiedBy>NRCT</cp:lastModifiedBy>
  <cp:revision>2071</cp:revision>
  <cp:lastPrinted>2015-07-20T11:07:19Z</cp:lastPrinted>
  <dcterms:created xsi:type="dcterms:W3CDTF">2002-07-29T03:32:31Z</dcterms:created>
  <dcterms:modified xsi:type="dcterms:W3CDTF">2015-08-26T06:46:22Z</dcterms:modified>
</cp:coreProperties>
</file>